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aleway"/>
      <p:regular r:id="rId23"/>
      <p:bold r:id="rId24"/>
      <p:italic r:id="rId25"/>
      <p:boldItalic r:id="rId26"/>
    </p:embeddedFont>
    <p:embeddedFont>
      <p:font typeface="Roboto"/>
      <p:regular r:id="rId27"/>
      <p:bold r:id="rId28"/>
      <p:italic r:id="rId29"/>
      <p:boldItalic r:id="rId30"/>
    </p:embeddedFont>
    <p:embeddedFont>
      <p:font typeface="Caveat"/>
      <p:regular r:id="rId31"/>
      <p:bold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bold.fntdata"/><Relationship Id="rId23" Type="http://schemas.openxmlformats.org/officeDocument/2006/relationships/font" Target="fonts/Ralew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Italic.fntdata"/><Relationship Id="rId25" Type="http://schemas.openxmlformats.org/officeDocument/2006/relationships/font" Target="fonts/Raleway-italic.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aveat-regular.fntdata"/><Relationship Id="rId30" Type="http://schemas.openxmlformats.org/officeDocument/2006/relationships/font" Target="fonts/Roboto-boldItalic.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Caveat-bold.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9ff64854d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9ff64854d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9ff64854d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9ff64854d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79ff64854d_0_1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9ff64854d_0_1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79ff64854d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79ff64854d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9ff64854d_0_2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9ff64854d_0_2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1622d5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1622d5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79ff64854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9ff6485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79ff64854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9ff64854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1d9165c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1d9165c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lt1"/>
              </a:buClr>
              <a:buSzPts val="1300"/>
              <a:buChar char="●"/>
              <a:defRPr>
                <a:solidFill>
                  <a:schemeClr val="lt1"/>
                </a:solidFill>
              </a:defRPr>
            </a:lvl1pPr>
            <a:lvl2pPr indent="-298450" lvl="1" marL="914400" rtl="0">
              <a:spcBef>
                <a:spcPts val="1600"/>
              </a:spcBef>
              <a:spcAft>
                <a:spcPts val="0"/>
              </a:spcAft>
              <a:buClr>
                <a:schemeClr val="lt1"/>
              </a:buClr>
              <a:buSzPts val="1100"/>
              <a:buChar char="○"/>
              <a:defRPr>
                <a:solidFill>
                  <a:schemeClr val="lt1"/>
                </a:solidFill>
              </a:defRPr>
            </a:lvl2pPr>
            <a:lvl3pPr indent="-298450" lvl="2" marL="1371600" rtl="0">
              <a:spcBef>
                <a:spcPts val="1600"/>
              </a:spcBef>
              <a:spcAft>
                <a:spcPts val="0"/>
              </a:spcAft>
              <a:buClr>
                <a:schemeClr val="lt1"/>
              </a:buClr>
              <a:buSzPts val="1100"/>
              <a:buChar char="■"/>
              <a:defRPr>
                <a:solidFill>
                  <a:schemeClr val="lt1"/>
                </a:solidFill>
              </a:defRPr>
            </a:lvl3pPr>
            <a:lvl4pPr indent="-298450" lvl="3" marL="1828800" rtl="0">
              <a:spcBef>
                <a:spcPts val="1600"/>
              </a:spcBef>
              <a:spcAft>
                <a:spcPts val="0"/>
              </a:spcAft>
              <a:buClr>
                <a:schemeClr val="lt1"/>
              </a:buClr>
              <a:buSzPts val="1100"/>
              <a:buChar char="●"/>
              <a:defRPr>
                <a:solidFill>
                  <a:schemeClr val="lt1"/>
                </a:solidFill>
              </a:defRPr>
            </a:lvl4pPr>
            <a:lvl5pPr indent="-298450" lvl="4" marL="2286000" rtl="0">
              <a:spcBef>
                <a:spcPts val="1600"/>
              </a:spcBef>
              <a:spcAft>
                <a:spcPts val="0"/>
              </a:spcAft>
              <a:buClr>
                <a:schemeClr val="lt1"/>
              </a:buClr>
              <a:buSzPts val="1100"/>
              <a:buChar char="○"/>
              <a:defRPr>
                <a:solidFill>
                  <a:schemeClr val="lt1"/>
                </a:solidFill>
              </a:defRPr>
            </a:lvl5pPr>
            <a:lvl6pPr indent="-298450" lvl="5" marL="2743200" rtl="0">
              <a:spcBef>
                <a:spcPts val="1600"/>
              </a:spcBef>
              <a:spcAft>
                <a:spcPts val="0"/>
              </a:spcAft>
              <a:buClr>
                <a:schemeClr val="lt1"/>
              </a:buClr>
              <a:buSzPts val="1100"/>
              <a:buChar char="■"/>
              <a:defRPr>
                <a:solidFill>
                  <a:schemeClr val="lt1"/>
                </a:solidFill>
              </a:defRPr>
            </a:lvl6pPr>
            <a:lvl7pPr indent="-298450" lvl="6" marL="3200400" rtl="0">
              <a:spcBef>
                <a:spcPts val="1600"/>
              </a:spcBef>
              <a:spcAft>
                <a:spcPts val="0"/>
              </a:spcAft>
              <a:buClr>
                <a:schemeClr val="lt1"/>
              </a:buClr>
              <a:buSzPts val="1100"/>
              <a:buChar char="●"/>
              <a:defRPr>
                <a:solidFill>
                  <a:schemeClr val="lt1"/>
                </a:solidFill>
              </a:defRPr>
            </a:lvl7pPr>
            <a:lvl8pPr indent="-298450" lvl="7" marL="3657600" rtl="0">
              <a:spcBef>
                <a:spcPts val="1600"/>
              </a:spcBef>
              <a:spcAft>
                <a:spcPts val="0"/>
              </a:spcAft>
              <a:buClr>
                <a:schemeClr val="lt1"/>
              </a:buClr>
              <a:buSzPts val="1100"/>
              <a:buChar char="○"/>
              <a:defRPr>
                <a:solidFill>
                  <a:schemeClr val="lt1"/>
                </a:solidFill>
              </a:defRPr>
            </a:lvl8pPr>
            <a:lvl9pPr indent="-298450" lvl="8" marL="4114800" rtl="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108" y="1313285"/>
            <a:ext cx="3459716" cy="2670463"/>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273" y="1401826"/>
            <a:ext cx="3268500" cy="18129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3000"/>
              <a:buNone/>
              <a:defRPr sz="3000">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3000"/>
              <a:buNone/>
              <a:defRPr sz="3000">
                <a:solidFill>
                  <a:schemeClr val="lt1"/>
                </a:solidFill>
              </a:defRPr>
            </a:lvl1pPr>
            <a:lvl2pPr lvl="1" rtl="0">
              <a:spcBef>
                <a:spcPts val="0"/>
              </a:spcBef>
              <a:spcAft>
                <a:spcPts val="0"/>
              </a:spcAft>
              <a:buClr>
                <a:schemeClr val="lt1"/>
              </a:buClr>
              <a:buSzPts val="3000"/>
              <a:buNone/>
              <a:defRPr sz="3000">
                <a:solidFill>
                  <a:schemeClr val="lt1"/>
                </a:solidFill>
              </a:defRPr>
            </a:lvl2pPr>
            <a:lvl3pPr lvl="2" rtl="0">
              <a:spcBef>
                <a:spcPts val="0"/>
              </a:spcBef>
              <a:spcAft>
                <a:spcPts val="0"/>
              </a:spcAft>
              <a:buClr>
                <a:schemeClr val="lt1"/>
              </a:buClr>
              <a:buSzPts val="3000"/>
              <a:buNone/>
              <a:defRPr sz="3000">
                <a:solidFill>
                  <a:schemeClr val="lt1"/>
                </a:solidFill>
              </a:defRPr>
            </a:lvl3pPr>
            <a:lvl4pPr lvl="3" rtl="0">
              <a:spcBef>
                <a:spcPts val="0"/>
              </a:spcBef>
              <a:spcAft>
                <a:spcPts val="0"/>
              </a:spcAft>
              <a:buClr>
                <a:schemeClr val="lt1"/>
              </a:buClr>
              <a:buSzPts val="3000"/>
              <a:buNone/>
              <a:defRPr sz="3000">
                <a:solidFill>
                  <a:schemeClr val="lt1"/>
                </a:solidFill>
              </a:defRPr>
            </a:lvl4pPr>
            <a:lvl5pPr lvl="4" rtl="0">
              <a:spcBef>
                <a:spcPts val="0"/>
              </a:spcBef>
              <a:spcAft>
                <a:spcPts val="0"/>
              </a:spcAft>
              <a:buClr>
                <a:schemeClr val="lt1"/>
              </a:buClr>
              <a:buSzPts val="3000"/>
              <a:buNone/>
              <a:defRPr sz="3000">
                <a:solidFill>
                  <a:schemeClr val="lt1"/>
                </a:solidFill>
              </a:defRPr>
            </a:lvl5pPr>
            <a:lvl6pPr lvl="5" rtl="0">
              <a:spcBef>
                <a:spcPts val="0"/>
              </a:spcBef>
              <a:spcAft>
                <a:spcPts val="0"/>
              </a:spcAft>
              <a:buClr>
                <a:schemeClr val="lt1"/>
              </a:buClr>
              <a:buSzPts val="3000"/>
              <a:buNone/>
              <a:defRPr sz="3000">
                <a:solidFill>
                  <a:schemeClr val="lt1"/>
                </a:solidFill>
              </a:defRPr>
            </a:lvl6pPr>
            <a:lvl7pPr lvl="6" rtl="0">
              <a:spcBef>
                <a:spcPts val="0"/>
              </a:spcBef>
              <a:spcAft>
                <a:spcPts val="0"/>
              </a:spcAft>
              <a:buClr>
                <a:schemeClr val="lt1"/>
              </a:buClr>
              <a:buSzPts val="3000"/>
              <a:buNone/>
              <a:defRPr sz="3000">
                <a:solidFill>
                  <a:schemeClr val="lt1"/>
                </a:solidFill>
              </a:defRPr>
            </a:lvl7pPr>
            <a:lvl8pPr lvl="7" rtl="0">
              <a:spcBef>
                <a:spcPts val="0"/>
              </a:spcBef>
              <a:spcAft>
                <a:spcPts val="0"/>
              </a:spcAft>
              <a:buClr>
                <a:schemeClr val="lt1"/>
              </a:buClr>
              <a:buSzPts val="3000"/>
              <a:buNone/>
              <a:defRPr sz="3000">
                <a:solidFill>
                  <a:schemeClr val="lt1"/>
                </a:solidFill>
              </a:defRPr>
            </a:lvl8pPr>
            <a:lvl9pPr lvl="8" rtl="0">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2800"/>
              <a:buFont typeface="Raleway"/>
              <a:buNone/>
              <a:defRPr b="1" sz="2800">
                <a:latin typeface="Raleway"/>
                <a:ea typeface="Raleway"/>
                <a:cs typeface="Raleway"/>
                <a:sym typeface="Raleway"/>
              </a:defRPr>
            </a:lvl1pPr>
            <a:lvl2pPr lvl="1" rtl="0">
              <a:spcBef>
                <a:spcPts val="0"/>
              </a:spcBef>
              <a:spcAft>
                <a:spcPts val="0"/>
              </a:spcAft>
              <a:buSzPts val="2800"/>
              <a:buFont typeface="Raleway"/>
              <a:buNone/>
              <a:defRPr b="1" sz="2800">
                <a:latin typeface="Raleway"/>
                <a:ea typeface="Raleway"/>
                <a:cs typeface="Raleway"/>
                <a:sym typeface="Raleway"/>
              </a:defRPr>
            </a:lvl2pPr>
            <a:lvl3pPr lvl="2" rtl="0">
              <a:spcBef>
                <a:spcPts val="0"/>
              </a:spcBef>
              <a:spcAft>
                <a:spcPts val="0"/>
              </a:spcAft>
              <a:buSzPts val="2800"/>
              <a:buFont typeface="Raleway"/>
              <a:buNone/>
              <a:defRPr b="1" sz="2800">
                <a:latin typeface="Raleway"/>
                <a:ea typeface="Raleway"/>
                <a:cs typeface="Raleway"/>
                <a:sym typeface="Raleway"/>
              </a:defRPr>
            </a:lvl3pPr>
            <a:lvl4pPr lvl="3" rtl="0">
              <a:spcBef>
                <a:spcPts val="0"/>
              </a:spcBef>
              <a:spcAft>
                <a:spcPts val="0"/>
              </a:spcAft>
              <a:buSzPts val="2800"/>
              <a:buFont typeface="Raleway"/>
              <a:buNone/>
              <a:defRPr b="1" sz="2800">
                <a:latin typeface="Raleway"/>
                <a:ea typeface="Raleway"/>
                <a:cs typeface="Raleway"/>
                <a:sym typeface="Raleway"/>
              </a:defRPr>
            </a:lvl4pPr>
            <a:lvl5pPr lvl="4" rtl="0">
              <a:spcBef>
                <a:spcPts val="0"/>
              </a:spcBef>
              <a:spcAft>
                <a:spcPts val="0"/>
              </a:spcAft>
              <a:buSzPts val="2800"/>
              <a:buFont typeface="Raleway"/>
              <a:buNone/>
              <a:defRPr b="1" sz="2800">
                <a:latin typeface="Raleway"/>
                <a:ea typeface="Raleway"/>
                <a:cs typeface="Raleway"/>
                <a:sym typeface="Raleway"/>
              </a:defRPr>
            </a:lvl5pPr>
            <a:lvl6pPr lvl="5" rtl="0">
              <a:spcBef>
                <a:spcPts val="0"/>
              </a:spcBef>
              <a:spcAft>
                <a:spcPts val="0"/>
              </a:spcAft>
              <a:buSzPts val="2800"/>
              <a:buFont typeface="Raleway"/>
              <a:buNone/>
              <a:defRPr b="1" sz="2800">
                <a:latin typeface="Raleway"/>
                <a:ea typeface="Raleway"/>
                <a:cs typeface="Raleway"/>
                <a:sym typeface="Raleway"/>
              </a:defRPr>
            </a:lvl6pPr>
            <a:lvl7pPr lvl="6" rtl="0">
              <a:spcBef>
                <a:spcPts val="0"/>
              </a:spcBef>
              <a:spcAft>
                <a:spcPts val="0"/>
              </a:spcAft>
              <a:buSzPts val="2800"/>
              <a:buFont typeface="Raleway"/>
              <a:buNone/>
              <a:defRPr b="1" sz="2800">
                <a:latin typeface="Raleway"/>
                <a:ea typeface="Raleway"/>
                <a:cs typeface="Raleway"/>
                <a:sym typeface="Raleway"/>
              </a:defRPr>
            </a:lvl7pPr>
            <a:lvl8pPr lvl="7" rtl="0">
              <a:spcBef>
                <a:spcPts val="0"/>
              </a:spcBef>
              <a:spcAft>
                <a:spcPts val="0"/>
              </a:spcAft>
              <a:buSzPts val="2800"/>
              <a:buFont typeface="Raleway"/>
              <a:buNone/>
              <a:defRPr b="1" sz="2800">
                <a:latin typeface="Raleway"/>
                <a:ea typeface="Raleway"/>
                <a:cs typeface="Raleway"/>
                <a:sym typeface="Raleway"/>
              </a:defRPr>
            </a:lvl8pPr>
            <a:lvl9pPr lvl="8" rtl="0">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accent1"/>
                </a:solidFill>
                <a:latin typeface="Lato"/>
                <a:ea typeface="Lato"/>
                <a:cs typeface="Lato"/>
                <a:sym typeface="Lato"/>
              </a:defRPr>
            </a:lvl1pPr>
            <a:lvl2pPr lvl="1" rtl="0" algn="r">
              <a:buNone/>
              <a:defRPr sz="1000">
                <a:solidFill>
                  <a:schemeClr val="accent1"/>
                </a:solidFill>
                <a:latin typeface="Lato"/>
                <a:ea typeface="Lato"/>
                <a:cs typeface="Lato"/>
                <a:sym typeface="Lato"/>
              </a:defRPr>
            </a:lvl2pPr>
            <a:lvl3pPr lvl="2" rtl="0" algn="r">
              <a:buNone/>
              <a:defRPr sz="1000">
                <a:solidFill>
                  <a:schemeClr val="accent1"/>
                </a:solidFill>
                <a:latin typeface="Lato"/>
                <a:ea typeface="Lato"/>
                <a:cs typeface="Lato"/>
                <a:sym typeface="Lato"/>
              </a:defRPr>
            </a:lvl3pPr>
            <a:lvl4pPr lvl="3" rtl="0" algn="r">
              <a:buNone/>
              <a:defRPr sz="1000">
                <a:solidFill>
                  <a:schemeClr val="accent1"/>
                </a:solidFill>
                <a:latin typeface="Lato"/>
                <a:ea typeface="Lato"/>
                <a:cs typeface="Lato"/>
                <a:sym typeface="Lato"/>
              </a:defRPr>
            </a:lvl4pPr>
            <a:lvl5pPr lvl="4" rtl="0" algn="r">
              <a:buNone/>
              <a:defRPr sz="1000">
                <a:solidFill>
                  <a:schemeClr val="accent1"/>
                </a:solidFill>
                <a:latin typeface="Lato"/>
                <a:ea typeface="Lato"/>
                <a:cs typeface="Lato"/>
                <a:sym typeface="Lato"/>
              </a:defRPr>
            </a:lvl5pPr>
            <a:lvl6pPr lvl="5" rtl="0" algn="r">
              <a:buNone/>
              <a:defRPr sz="1000">
                <a:solidFill>
                  <a:schemeClr val="accent1"/>
                </a:solidFill>
                <a:latin typeface="Lato"/>
                <a:ea typeface="Lato"/>
                <a:cs typeface="Lato"/>
                <a:sym typeface="Lato"/>
              </a:defRPr>
            </a:lvl6pPr>
            <a:lvl7pPr lvl="6" rtl="0" algn="r">
              <a:buNone/>
              <a:defRPr sz="1000">
                <a:solidFill>
                  <a:schemeClr val="accent1"/>
                </a:solidFill>
                <a:latin typeface="Lato"/>
                <a:ea typeface="Lato"/>
                <a:cs typeface="Lato"/>
                <a:sym typeface="Lato"/>
              </a:defRPr>
            </a:lvl7pPr>
            <a:lvl8pPr lvl="7" rtl="0" algn="r">
              <a:buNone/>
              <a:defRPr sz="1000">
                <a:solidFill>
                  <a:schemeClr val="accent1"/>
                </a:solidFill>
                <a:latin typeface="Lato"/>
                <a:ea typeface="Lato"/>
                <a:cs typeface="Lato"/>
                <a:sym typeface="Lato"/>
              </a:defRPr>
            </a:lvl8pPr>
            <a:lvl9pPr lvl="8" rtl="0"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20" Type="http://schemas.openxmlformats.org/officeDocument/2006/relationships/image" Target="../media/image23.png"/><Relationship Id="rId11" Type="http://schemas.openxmlformats.org/officeDocument/2006/relationships/image" Target="../media/image20.png"/><Relationship Id="rId10" Type="http://schemas.openxmlformats.org/officeDocument/2006/relationships/image" Target="../media/image15.png"/><Relationship Id="rId13" Type="http://schemas.openxmlformats.org/officeDocument/2006/relationships/image" Target="../media/image31.png"/><Relationship Id="rId12" Type="http://schemas.openxmlformats.org/officeDocument/2006/relationships/image" Target="../media/image7.png"/><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2.png"/><Relationship Id="rId9" Type="http://schemas.openxmlformats.org/officeDocument/2006/relationships/image" Target="../media/image8.png"/><Relationship Id="rId15" Type="http://schemas.openxmlformats.org/officeDocument/2006/relationships/image" Target="../media/image11.png"/><Relationship Id="rId14" Type="http://schemas.openxmlformats.org/officeDocument/2006/relationships/image" Target="../media/image13.png"/><Relationship Id="rId17" Type="http://schemas.openxmlformats.org/officeDocument/2006/relationships/image" Target="../media/image19.png"/><Relationship Id="rId16" Type="http://schemas.openxmlformats.org/officeDocument/2006/relationships/image" Target="../media/image18.png"/><Relationship Id="rId5" Type="http://schemas.openxmlformats.org/officeDocument/2006/relationships/image" Target="../media/image9.png"/><Relationship Id="rId19" Type="http://schemas.openxmlformats.org/officeDocument/2006/relationships/image" Target="../media/image22.png"/><Relationship Id="rId6" Type="http://schemas.openxmlformats.org/officeDocument/2006/relationships/image" Target="../media/image16.png"/><Relationship Id="rId18"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0" Type="http://schemas.openxmlformats.org/officeDocument/2006/relationships/image" Target="../media/image21.png"/><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26.png"/><Relationship Id="rId8"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id="136" name="Google Shape;136;p17"/>
          <p:cNvPicPr preferRelativeResize="0"/>
          <p:nvPr/>
        </p:nvPicPr>
        <p:blipFill rotWithShape="1">
          <a:blip r:embed="rId4">
            <a:alphaModFix/>
          </a:blip>
          <a:srcRect b="4162" l="0" r="0" t="4162"/>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rPr lang="en"/>
              <a:t>MINING</a:t>
            </a:r>
            <a:endParaRPr/>
          </a:p>
        </p:txBody>
      </p:sp>
      <p:pic>
        <p:nvPicPr>
          <p:cNvPr id="139" name="Google Shape;139;p17"/>
          <p:cNvPicPr preferRelativeResize="0"/>
          <p:nvPr/>
        </p:nvPicPr>
        <p:blipFill rotWithShape="1">
          <a:blip r:embed="rId6">
            <a:alphaModFix/>
          </a:blip>
          <a:srcRect b="0" l="37034" r="37034"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DATA</a:t>
            </a:r>
            <a:endParaRPr sz="2700"/>
          </a:p>
          <a:p>
            <a:pPr indent="0" lvl="0" marL="0" rtl="0" algn="l">
              <a:spcBef>
                <a:spcPts val="0"/>
              </a:spcBef>
              <a:spcAft>
                <a:spcPts val="0"/>
              </a:spcAft>
              <a:buNone/>
            </a:pPr>
            <a:r>
              <a:rPr lang="en" sz="2700"/>
              <a:t>UNDERSTANDING</a:t>
            </a:r>
            <a:endParaRPr sz="2700"/>
          </a:p>
        </p:txBody>
      </p:sp>
      <p:sp>
        <p:nvSpPr>
          <p:cNvPr id="232" name="Google Shape;232;p26"/>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61950" lvl="0" marL="457200" rtl="0" algn="l">
              <a:spcBef>
                <a:spcPts val="1200"/>
              </a:spcBef>
              <a:spcAft>
                <a:spcPts val="0"/>
              </a:spcAft>
              <a:buClr>
                <a:srgbClr val="000000"/>
              </a:buClr>
              <a:buSzPts val="2100"/>
              <a:buFont typeface="Arial"/>
              <a:buChar char="●"/>
            </a:pPr>
            <a:r>
              <a:rPr lang="en" sz="2100">
                <a:solidFill>
                  <a:srgbClr val="000000"/>
                </a:solidFill>
                <a:latin typeface="Arial"/>
                <a:ea typeface="Arial"/>
                <a:cs typeface="Arial"/>
                <a:sym typeface="Arial"/>
              </a:rPr>
              <a:t>Analysis the source of data</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Char char="●"/>
            </a:pPr>
            <a:r>
              <a:rPr lang="en" sz="2100">
                <a:solidFill>
                  <a:srgbClr val="000000"/>
                </a:solidFill>
                <a:latin typeface="Arial"/>
                <a:ea typeface="Arial"/>
                <a:cs typeface="Arial"/>
                <a:sym typeface="Arial"/>
              </a:rPr>
              <a:t>The nature of data understanding</a:t>
            </a:r>
            <a:endParaRPr sz="2100">
              <a:solidFill>
                <a:srgbClr val="000000"/>
              </a:solidFill>
              <a:latin typeface="Arial"/>
              <a:ea typeface="Arial"/>
              <a:cs typeface="Arial"/>
              <a:sym typeface="Arial"/>
            </a:endParaRPr>
          </a:p>
          <a:p>
            <a:pPr indent="-361950" lvl="0" marL="457200" rtl="0" algn="l">
              <a:spcBef>
                <a:spcPts val="0"/>
              </a:spcBef>
              <a:spcAft>
                <a:spcPts val="0"/>
              </a:spcAft>
              <a:buClr>
                <a:srgbClr val="000000"/>
              </a:buClr>
              <a:buSzPts val="2100"/>
              <a:buFont typeface="Arial"/>
              <a:buChar char="●"/>
            </a:pPr>
            <a:r>
              <a:rPr lang="en" sz="2100">
                <a:solidFill>
                  <a:srgbClr val="000000"/>
                </a:solidFill>
                <a:latin typeface="Arial"/>
                <a:ea typeface="Arial"/>
                <a:cs typeface="Arial"/>
                <a:sym typeface="Arial"/>
              </a:rPr>
              <a:t>Detail it contains and the detail you need to be distinguished.</a:t>
            </a:r>
            <a:endParaRPr sz="21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DATA</a:t>
            </a:r>
            <a:endParaRPr sz="2700"/>
          </a:p>
          <a:p>
            <a:pPr indent="0" lvl="0" marL="0" rtl="0" algn="l">
              <a:spcBef>
                <a:spcPts val="0"/>
              </a:spcBef>
              <a:spcAft>
                <a:spcPts val="0"/>
              </a:spcAft>
              <a:buNone/>
            </a:pPr>
            <a:r>
              <a:rPr lang="en" sz="2700"/>
              <a:t>PREPARATION</a:t>
            </a:r>
            <a:endParaRPr sz="2700"/>
          </a:p>
        </p:txBody>
      </p:sp>
      <p:sp>
        <p:nvSpPr>
          <p:cNvPr id="238" name="Google Shape;238;p27"/>
          <p:cNvSpPr txBox="1"/>
          <p:nvPr>
            <p:ph idx="2" type="body"/>
          </p:nvPr>
        </p:nvSpPr>
        <p:spPr>
          <a:xfrm>
            <a:off x="4630225" y="203175"/>
            <a:ext cx="4448400" cy="4747800"/>
          </a:xfrm>
          <a:prstGeom prst="rect">
            <a:avLst/>
          </a:prstGeom>
        </p:spPr>
        <p:txBody>
          <a:bodyPr anchorCtr="0" anchor="t" bIns="91425" lIns="91425" spcFirstLastPara="1" rIns="91425" wrap="square" tIns="91425">
            <a:noAutofit/>
          </a:bodyPr>
          <a:lstStyle/>
          <a:p>
            <a:pPr indent="-361950" lvl="0" marL="457200" rtl="0" algn="l">
              <a:spcBef>
                <a:spcPts val="1200"/>
              </a:spcBef>
              <a:spcAft>
                <a:spcPts val="0"/>
              </a:spcAft>
              <a:buClr>
                <a:srgbClr val="000000"/>
              </a:buClr>
              <a:buSzPts val="2100"/>
              <a:buFont typeface="Arial"/>
              <a:buChar char="●"/>
            </a:pPr>
            <a:r>
              <a:rPr lang="en" sz="2100">
                <a:solidFill>
                  <a:srgbClr val="000000"/>
                </a:solidFill>
                <a:latin typeface="Arial"/>
                <a:ea typeface="Arial"/>
                <a:cs typeface="Arial"/>
                <a:sym typeface="Arial"/>
              </a:rPr>
              <a:t>cleaning unwanted data noises, like,</a:t>
            </a:r>
            <a:endParaRPr sz="2100">
              <a:solidFill>
                <a:srgbClr val="000000"/>
              </a:solidFill>
              <a:latin typeface="Arial"/>
              <a:ea typeface="Arial"/>
              <a:cs typeface="Arial"/>
              <a:sym typeface="Arial"/>
            </a:endParaRPr>
          </a:p>
          <a:p>
            <a:pPr indent="0" lvl="0" marL="0" rtl="0" algn="l">
              <a:spcBef>
                <a:spcPts val="1200"/>
              </a:spcBef>
              <a:spcAft>
                <a:spcPts val="0"/>
              </a:spcAft>
              <a:buNone/>
            </a:pPr>
            <a:r>
              <a:rPr lang="en" sz="2100">
                <a:solidFill>
                  <a:srgbClr val="000000"/>
                </a:solidFill>
                <a:latin typeface="Arial"/>
                <a:ea typeface="Arial"/>
                <a:cs typeface="Arial"/>
                <a:sym typeface="Arial"/>
              </a:rPr>
              <a:t>              </a:t>
            </a:r>
            <a:r>
              <a:rPr lang="en" sz="1800">
                <a:solidFill>
                  <a:srgbClr val="000000"/>
                </a:solidFill>
                <a:latin typeface="Arial"/>
                <a:ea typeface="Arial"/>
                <a:cs typeface="Arial"/>
                <a:sym typeface="Arial"/>
              </a:rPr>
              <a:t> - Duplicates</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                -Missing values</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                -Outliers</a:t>
            </a:r>
            <a:endParaRPr sz="1800">
              <a:solidFill>
                <a:srgbClr val="000000"/>
              </a:solidFill>
              <a:latin typeface="Arial"/>
              <a:ea typeface="Arial"/>
              <a:cs typeface="Arial"/>
              <a:sym typeface="Arial"/>
            </a:endParaRPr>
          </a:p>
          <a:p>
            <a:pPr indent="0" lvl="0" marL="0" rtl="0" algn="l">
              <a:spcBef>
                <a:spcPts val="1200"/>
              </a:spcBef>
              <a:spcAft>
                <a:spcPts val="0"/>
              </a:spcAft>
              <a:buNone/>
            </a:pPr>
            <a:r>
              <a:rPr lang="en" sz="1800">
                <a:solidFill>
                  <a:srgbClr val="000000"/>
                </a:solidFill>
                <a:latin typeface="Arial"/>
                <a:ea typeface="Arial"/>
                <a:cs typeface="Arial"/>
                <a:sym typeface="Arial"/>
              </a:rPr>
              <a:t>               -Unwanted</a:t>
            </a:r>
            <a:r>
              <a:rPr lang="en" sz="1800">
                <a:solidFill>
                  <a:srgbClr val="000000"/>
                </a:solidFill>
                <a:latin typeface="Arial"/>
                <a:ea typeface="Arial"/>
                <a:cs typeface="Arial"/>
                <a:sym typeface="Arial"/>
              </a:rPr>
              <a:t> /</a:t>
            </a:r>
            <a:r>
              <a:rPr lang="en" sz="1800">
                <a:solidFill>
                  <a:srgbClr val="000000"/>
                </a:solidFill>
                <a:latin typeface="Arial"/>
                <a:ea typeface="Arial"/>
                <a:cs typeface="Arial"/>
                <a:sym typeface="Arial"/>
              </a:rPr>
              <a:t>non-significant data</a:t>
            </a:r>
            <a:endParaRPr sz="18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DATA MINING</a:t>
            </a:r>
            <a:endParaRPr sz="2700"/>
          </a:p>
          <a:p>
            <a:pPr indent="0" lvl="0" marL="0" rtl="0" algn="l">
              <a:spcBef>
                <a:spcPts val="0"/>
              </a:spcBef>
              <a:spcAft>
                <a:spcPts val="0"/>
              </a:spcAft>
              <a:buNone/>
            </a:pPr>
            <a:r>
              <a:rPr lang="en" sz="2700"/>
              <a:t>TECHNIQUES</a:t>
            </a:r>
            <a:endParaRPr sz="2700"/>
          </a:p>
        </p:txBody>
      </p:sp>
      <p:sp>
        <p:nvSpPr>
          <p:cNvPr id="244" name="Google Shape;244;p28"/>
          <p:cNvSpPr txBox="1"/>
          <p:nvPr>
            <p:ph idx="2" type="body"/>
          </p:nvPr>
        </p:nvSpPr>
        <p:spPr>
          <a:xfrm>
            <a:off x="5186325" y="384425"/>
            <a:ext cx="3374400" cy="30255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sz="1400">
                <a:solidFill>
                  <a:srgbClr val="000000"/>
                </a:solidFill>
                <a:latin typeface="Arial"/>
                <a:ea typeface="Arial"/>
                <a:cs typeface="Arial"/>
                <a:sym typeface="Arial"/>
              </a:rPr>
              <a:t>Machine learning algorithm can be used to mine i.e. to get pattern from dat</a:t>
            </a:r>
            <a:r>
              <a:rPr lang="en" sz="1400">
                <a:solidFill>
                  <a:srgbClr val="000000"/>
                </a:solidFill>
                <a:latin typeface="Arial"/>
                <a:ea typeface="Arial"/>
                <a:cs typeface="Arial"/>
                <a:sym typeface="Arial"/>
              </a:rPr>
              <a:t>a:</a:t>
            </a:r>
            <a:endParaRPr sz="1400">
              <a:solidFill>
                <a:srgbClr val="000000"/>
              </a:solidFill>
              <a:latin typeface="Arial"/>
              <a:ea typeface="Arial"/>
              <a:cs typeface="Arial"/>
              <a:sym typeface="Arial"/>
            </a:endParaRPr>
          </a:p>
          <a:p>
            <a:pPr indent="0" lvl="0" marL="0" rtl="0" algn="l">
              <a:spcBef>
                <a:spcPts val="1200"/>
              </a:spcBef>
              <a:spcAft>
                <a:spcPts val="0"/>
              </a:spcAft>
              <a:buNone/>
            </a:pPr>
            <a:r>
              <a:rPr lang="en" sz="1000">
                <a:solidFill>
                  <a:srgbClr val="000000"/>
                </a:solidFill>
                <a:latin typeface="Times New Roman"/>
                <a:ea typeface="Times New Roman"/>
                <a:cs typeface="Times New Roman"/>
                <a:sym typeface="Times New Roman"/>
              </a:rPr>
              <a:t> </a:t>
            </a:r>
            <a:r>
              <a:rPr b="1" lang="en" sz="1400">
                <a:solidFill>
                  <a:srgbClr val="000000"/>
                </a:solidFill>
                <a:highlight>
                  <a:srgbClr val="EDF6FF"/>
                </a:highlight>
                <a:latin typeface="Arial"/>
                <a:ea typeface="Arial"/>
                <a:cs typeface="Arial"/>
                <a:sym typeface="Arial"/>
              </a:rPr>
              <a:t>1. C4.5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1200"/>
              </a:spcBef>
              <a:spcAft>
                <a:spcPts val="0"/>
              </a:spcAft>
              <a:buNone/>
            </a:pPr>
            <a:r>
              <a:rPr b="1" lang="en" sz="1400">
                <a:solidFill>
                  <a:srgbClr val="444444"/>
                </a:solidFill>
                <a:highlight>
                  <a:srgbClr val="EDF6FF"/>
                </a:highlight>
                <a:latin typeface="Arial"/>
                <a:ea typeface="Arial"/>
                <a:cs typeface="Arial"/>
                <a:sym typeface="Arial"/>
              </a:rPr>
              <a:t>2. K-mean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3. Support Vector Machines</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4. Apriori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5. Expectation-Maximization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6. PageRank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7. Adaboost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8. kNN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9. Naive Bayes Algorithm</a:t>
            </a:r>
            <a:endParaRPr b="1" sz="1400">
              <a:solidFill>
                <a:srgbClr val="444444"/>
              </a:solidFill>
              <a:highlight>
                <a:srgbClr val="EDF6FF"/>
              </a:highlight>
              <a:latin typeface="Arial"/>
              <a:ea typeface="Arial"/>
              <a:cs typeface="Arial"/>
              <a:sym typeface="Arial"/>
            </a:endParaRPr>
          </a:p>
          <a:p>
            <a:pPr indent="0" lvl="0" marL="0" rtl="0" algn="l">
              <a:lnSpc>
                <a:spcPct val="160000"/>
              </a:lnSpc>
              <a:spcBef>
                <a:spcPts val="0"/>
              </a:spcBef>
              <a:spcAft>
                <a:spcPts val="0"/>
              </a:spcAft>
              <a:buNone/>
            </a:pPr>
            <a:r>
              <a:rPr b="1" lang="en" sz="1400">
                <a:solidFill>
                  <a:srgbClr val="444444"/>
                </a:solidFill>
                <a:highlight>
                  <a:srgbClr val="EDF6FF"/>
                </a:highlight>
                <a:latin typeface="Arial"/>
                <a:ea typeface="Arial"/>
                <a:cs typeface="Arial"/>
                <a:sym typeface="Arial"/>
              </a:rPr>
              <a:t>10. CART Algorithm</a:t>
            </a:r>
            <a:endParaRPr b="1" sz="1400">
              <a:solidFill>
                <a:srgbClr val="444444"/>
              </a:solidFill>
              <a:highlight>
                <a:srgbClr val="EDF6FF"/>
              </a:highlight>
              <a:latin typeface="Arial"/>
              <a:ea typeface="Arial"/>
              <a:cs typeface="Arial"/>
              <a:sym typeface="Arial"/>
            </a:endParaRPr>
          </a:p>
          <a:p>
            <a:pPr indent="-228600" lvl="0" marL="0" rtl="0" algn="l">
              <a:spcBef>
                <a:spcPts val="1200"/>
              </a:spcBef>
              <a:spcAft>
                <a:spcPts val="1200"/>
              </a:spcAft>
              <a:buNone/>
            </a:pPr>
            <a:r>
              <a:t/>
            </a:r>
            <a:endParaRPr sz="7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a:t>
            </a:r>
            <a:endParaRPr/>
          </a:p>
          <a:p>
            <a:pPr indent="0" lvl="0" marL="0" rtl="0" algn="l">
              <a:spcBef>
                <a:spcPts val="0"/>
              </a:spcBef>
              <a:spcAft>
                <a:spcPts val="0"/>
              </a:spcAft>
              <a:buNone/>
            </a:pPr>
            <a:r>
              <a:rPr lang="en"/>
              <a:t>TOOLS</a:t>
            </a:r>
            <a:endParaRPr/>
          </a:p>
        </p:txBody>
      </p:sp>
      <p:pic>
        <p:nvPicPr>
          <p:cNvPr id="250" name="Google Shape;250;p29"/>
          <p:cNvPicPr preferRelativeResize="0"/>
          <p:nvPr/>
        </p:nvPicPr>
        <p:blipFill>
          <a:blip r:embed="rId3">
            <a:alphaModFix/>
          </a:blip>
          <a:stretch>
            <a:fillRect/>
          </a:stretch>
        </p:blipFill>
        <p:spPr>
          <a:xfrm>
            <a:off x="6824375" y="3417350"/>
            <a:ext cx="2143125" cy="533400"/>
          </a:xfrm>
          <a:prstGeom prst="rect">
            <a:avLst/>
          </a:prstGeom>
          <a:noFill/>
          <a:ln>
            <a:noFill/>
          </a:ln>
        </p:spPr>
      </p:pic>
      <p:pic>
        <p:nvPicPr>
          <p:cNvPr id="251" name="Google Shape;251;p29"/>
          <p:cNvPicPr preferRelativeResize="0"/>
          <p:nvPr/>
        </p:nvPicPr>
        <p:blipFill>
          <a:blip r:embed="rId4">
            <a:alphaModFix/>
          </a:blip>
          <a:stretch>
            <a:fillRect/>
          </a:stretch>
        </p:blipFill>
        <p:spPr>
          <a:xfrm rot="5400000">
            <a:off x="3868788" y="3729998"/>
            <a:ext cx="2116700" cy="710299"/>
          </a:xfrm>
          <a:prstGeom prst="rect">
            <a:avLst/>
          </a:prstGeom>
          <a:noFill/>
          <a:ln>
            <a:noFill/>
          </a:ln>
        </p:spPr>
      </p:pic>
      <p:pic>
        <p:nvPicPr>
          <p:cNvPr id="252" name="Google Shape;252;p29"/>
          <p:cNvPicPr preferRelativeResize="0"/>
          <p:nvPr/>
        </p:nvPicPr>
        <p:blipFill>
          <a:blip r:embed="rId5">
            <a:alphaModFix/>
          </a:blip>
          <a:stretch>
            <a:fillRect/>
          </a:stretch>
        </p:blipFill>
        <p:spPr>
          <a:xfrm rot="-5400000">
            <a:off x="4472650" y="3842250"/>
            <a:ext cx="2105025" cy="485775"/>
          </a:xfrm>
          <a:prstGeom prst="rect">
            <a:avLst/>
          </a:prstGeom>
          <a:noFill/>
          <a:ln>
            <a:noFill/>
          </a:ln>
        </p:spPr>
      </p:pic>
      <p:pic>
        <p:nvPicPr>
          <p:cNvPr id="253" name="Google Shape;253;p29"/>
          <p:cNvPicPr preferRelativeResize="0"/>
          <p:nvPr/>
        </p:nvPicPr>
        <p:blipFill>
          <a:blip r:embed="rId6">
            <a:alphaModFix/>
          </a:blip>
          <a:stretch>
            <a:fillRect/>
          </a:stretch>
        </p:blipFill>
        <p:spPr>
          <a:xfrm>
            <a:off x="4672175" y="966950"/>
            <a:ext cx="1532325" cy="770013"/>
          </a:xfrm>
          <a:prstGeom prst="rect">
            <a:avLst/>
          </a:prstGeom>
          <a:noFill/>
          <a:ln>
            <a:noFill/>
          </a:ln>
        </p:spPr>
      </p:pic>
      <p:pic>
        <p:nvPicPr>
          <p:cNvPr id="254" name="Google Shape;254;p29"/>
          <p:cNvPicPr preferRelativeResize="0"/>
          <p:nvPr/>
        </p:nvPicPr>
        <p:blipFill>
          <a:blip r:embed="rId7">
            <a:alphaModFix/>
          </a:blip>
          <a:stretch>
            <a:fillRect/>
          </a:stretch>
        </p:blipFill>
        <p:spPr>
          <a:xfrm rot="-5400000">
            <a:off x="5298649" y="3745474"/>
            <a:ext cx="1725725" cy="908275"/>
          </a:xfrm>
          <a:prstGeom prst="rect">
            <a:avLst/>
          </a:prstGeom>
          <a:noFill/>
          <a:ln>
            <a:noFill/>
          </a:ln>
        </p:spPr>
      </p:pic>
      <p:pic>
        <p:nvPicPr>
          <p:cNvPr id="255" name="Google Shape;255;p29"/>
          <p:cNvPicPr preferRelativeResize="0"/>
          <p:nvPr/>
        </p:nvPicPr>
        <p:blipFill>
          <a:blip r:embed="rId8">
            <a:alphaModFix/>
          </a:blip>
          <a:stretch>
            <a:fillRect/>
          </a:stretch>
        </p:blipFill>
        <p:spPr>
          <a:xfrm>
            <a:off x="7322650" y="1157700"/>
            <a:ext cx="1747080" cy="727950"/>
          </a:xfrm>
          <a:prstGeom prst="rect">
            <a:avLst/>
          </a:prstGeom>
          <a:noFill/>
          <a:ln>
            <a:noFill/>
          </a:ln>
        </p:spPr>
      </p:pic>
      <p:pic>
        <p:nvPicPr>
          <p:cNvPr id="256" name="Google Shape;256;p29"/>
          <p:cNvPicPr preferRelativeResize="0"/>
          <p:nvPr/>
        </p:nvPicPr>
        <p:blipFill>
          <a:blip r:embed="rId9">
            <a:alphaModFix/>
          </a:blip>
          <a:stretch>
            <a:fillRect/>
          </a:stretch>
        </p:blipFill>
        <p:spPr>
          <a:xfrm>
            <a:off x="6204500" y="101038"/>
            <a:ext cx="1118150" cy="588500"/>
          </a:xfrm>
          <a:prstGeom prst="rect">
            <a:avLst/>
          </a:prstGeom>
          <a:noFill/>
          <a:ln>
            <a:noFill/>
          </a:ln>
        </p:spPr>
      </p:pic>
      <p:pic>
        <p:nvPicPr>
          <p:cNvPr id="257" name="Google Shape;257;p29"/>
          <p:cNvPicPr preferRelativeResize="0"/>
          <p:nvPr/>
        </p:nvPicPr>
        <p:blipFill>
          <a:blip r:embed="rId10">
            <a:alphaModFix/>
          </a:blip>
          <a:stretch>
            <a:fillRect/>
          </a:stretch>
        </p:blipFill>
        <p:spPr>
          <a:xfrm>
            <a:off x="8132275" y="97275"/>
            <a:ext cx="952500" cy="943074"/>
          </a:xfrm>
          <a:prstGeom prst="rect">
            <a:avLst/>
          </a:prstGeom>
          <a:noFill/>
          <a:ln>
            <a:noFill/>
          </a:ln>
        </p:spPr>
      </p:pic>
      <p:pic>
        <p:nvPicPr>
          <p:cNvPr id="258" name="Google Shape;258;p29"/>
          <p:cNvPicPr preferRelativeResize="0"/>
          <p:nvPr/>
        </p:nvPicPr>
        <p:blipFill>
          <a:blip r:embed="rId11">
            <a:alphaModFix/>
          </a:blip>
          <a:stretch>
            <a:fillRect/>
          </a:stretch>
        </p:blipFill>
        <p:spPr>
          <a:xfrm>
            <a:off x="7322638" y="135425"/>
            <a:ext cx="866775" cy="866775"/>
          </a:xfrm>
          <a:prstGeom prst="rect">
            <a:avLst/>
          </a:prstGeom>
          <a:noFill/>
          <a:ln>
            <a:noFill/>
          </a:ln>
        </p:spPr>
      </p:pic>
      <p:pic>
        <p:nvPicPr>
          <p:cNvPr id="259" name="Google Shape;259;p29"/>
          <p:cNvPicPr preferRelativeResize="0"/>
          <p:nvPr/>
        </p:nvPicPr>
        <p:blipFill>
          <a:blip r:embed="rId12">
            <a:alphaModFix/>
          </a:blip>
          <a:stretch>
            <a:fillRect/>
          </a:stretch>
        </p:blipFill>
        <p:spPr>
          <a:xfrm>
            <a:off x="6824373" y="1944975"/>
            <a:ext cx="2260400" cy="952500"/>
          </a:xfrm>
          <a:prstGeom prst="rect">
            <a:avLst/>
          </a:prstGeom>
          <a:noFill/>
          <a:ln>
            <a:noFill/>
          </a:ln>
        </p:spPr>
      </p:pic>
      <p:pic>
        <p:nvPicPr>
          <p:cNvPr id="260" name="Google Shape;260;p29"/>
          <p:cNvPicPr preferRelativeResize="0"/>
          <p:nvPr/>
        </p:nvPicPr>
        <p:blipFill>
          <a:blip r:embed="rId13">
            <a:alphaModFix/>
          </a:blip>
          <a:stretch>
            <a:fillRect/>
          </a:stretch>
        </p:blipFill>
        <p:spPr>
          <a:xfrm>
            <a:off x="6824375" y="4152900"/>
            <a:ext cx="952500" cy="952500"/>
          </a:xfrm>
          <a:prstGeom prst="rect">
            <a:avLst/>
          </a:prstGeom>
          <a:noFill/>
          <a:ln>
            <a:noFill/>
          </a:ln>
        </p:spPr>
      </p:pic>
      <p:pic>
        <p:nvPicPr>
          <p:cNvPr id="261" name="Google Shape;261;p29"/>
          <p:cNvPicPr preferRelativeResize="0"/>
          <p:nvPr/>
        </p:nvPicPr>
        <p:blipFill>
          <a:blip r:embed="rId14">
            <a:alphaModFix/>
          </a:blip>
          <a:stretch>
            <a:fillRect/>
          </a:stretch>
        </p:blipFill>
        <p:spPr>
          <a:xfrm>
            <a:off x="7776875" y="4000500"/>
            <a:ext cx="1162050" cy="1143000"/>
          </a:xfrm>
          <a:prstGeom prst="rect">
            <a:avLst/>
          </a:prstGeom>
          <a:noFill/>
          <a:ln>
            <a:noFill/>
          </a:ln>
        </p:spPr>
      </p:pic>
      <p:pic>
        <p:nvPicPr>
          <p:cNvPr id="262" name="Google Shape;262;p29"/>
          <p:cNvPicPr preferRelativeResize="0"/>
          <p:nvPr/>
        </p:nvPicPr>
        <p:blipFill>
          <a:blip r:embed="rId15">
            <a:alphaModFix/>
          </a:blip>
          <a:stretch>
            <a:fillRect/>
          </a:stretch>
        </p:blipFill>
        <p:spPr>
          <a:xfrm>
            <a:off x="4572000" y="90325"/>
            <a:ext cx="1259341" cy="727950"/>
          </a:xfrm>
          <a:prstGeom prst="rect">
            <a:avLst/>
          </a:prstGeom>
          <a:noFill/>
          <a:ln>
            <a:noFill/>
          </a:ln>
        </p:spPr>
      </p:pic>
      <p:pic>
        <p:nvPicPr>
          <p:cNvPr id="263" name="Google Shape;263;p29"/>
          <p:cNvPicPr preferRelativeResize="0"/>
          <p:nvPr/>
        </p:nvPicPr>
        <p:blipFill>
          <a:blip r:embed="rId16">
            <a:alphaModFix/>
          </a:blip>
          <a:stretch>
            <a:fillRect/>
          </a:stretch>
        </p:blipFill>
        <p:spPr>
          <a:xfrm>
            <a:off x="6427297" y="820200"/>
            <a:ext cx="793466" cy="727950"/>
          </a:xfrm>
          <a:prstGeom prst="rect">
            <a:avLst/>
          </a:prstGeom>
          <a:noFill/>
          <a:ln>
            <a:noFill/>
          </a:ln>
        </p:spPr>
      </p:pic>
      <p:pic>
        <p:nvPicPr>
          <p:cNvPr id="264" name="Google Shape;264;p29"/>
          <p:cNvPicPr preferRelativeResize="0"/>
          <p:nvPr/>
        </p:nvPicPr>
        <p:blipFill>
          <a:blip r:embed="rId17">
            <a:alphaModFix/>
          </a:blip>
          <a:stretch>
            <a:fillRect/>
          </a:stretch>
        </p:blipFill>
        <p:spPr>
          <a:xfrm>
            <a:off x="4622225" y="2571750"/>
            <a:ext cx="2411175" cy="307425"/>
          </a:xfrm>
          <a:prstGeom prst="rect">
            <a:avLst/>
          </a:prstGeom>
          <a:noFill/>
          <a:ln>
            <a:noFill/>
          </a:ln>
        </p:spPr>
      </p:pic>
      <p:pic>
        <p:nvPicPr>
          <p:cNvPr id="265" name="Google Shape;265;p29"/>
          <p:cNvPicPr preferRelativeResize="0"/>
          <p:nvPr/>
        </p:nvPicPr>
        <p:blipFill>
          <a:blip r:embed="rId18">
            <a:alphaModFix/>
          </a:blip>
          <a:stretch>
            <a:fillRect/>
          </a:stretch>
        </p:blipFill>
        <p:spPr>
          <a:xfrm>
            <a:off x="4572000" y="1885650"/>
            <a:ext cx="2329440" cy="727950"/>
          </a:xfrm>
          <a:prstGeom prst="rect">
            <a:avLst/>
          </a:prstGeom>
          <a:noFill/>
          <a:ln>
            <a:noFill/>
          </a:ln>
        </p:spPr>
      </p:pic>
      <p:pic>
        <p:nvPicPr>
          <p:cNvPr id="266" name="Google Shape;266;p29"/>
          <p:cNvPicPr preferRelativeResize="0"/>
          <p:nvPr/>
        </p:nvPicPr>
        <p:blipFill>
          <a:blip r:embed="rId19">
            <a:alphaModFix/>
          </a:blip>
          <a:stretch>
            <a:fillRect/>
          </a:stretch>
        </p:blipFill>
        <p:spPr>
          <a:xfrm>
            <a:off x="5831350" y="1502223"/>
            <a:ext cx="1118150" cy="611960"/>
          </a:xfrm>
          <a:prstGeom prst="rect">
            <a:avLst/>
          </a:prstGeom>
          <a:noFill/>
          <a:ln>
            <a:noFill/>
          </a:ln>
        </p:spPr>
      </p:pic>
      <p:pic>
        <p:nvPicPr>
          <p:cNvPr id="267" name="Google Shape;267;p29"/>
          <p:cNvPicPr preferRelativeResize="0"/>
          <p:nvPr/>
        </p:nvPicPr>
        <p:blipFill>
          <a:blip r:embed="rId20">
            <a:alphaModFix/>
          </a:blip>
          <a:stretch>
            <a:fillRect/>
          </a:stretch>
        </p:blipFill>
        <p:spPr>
          <a:xfrm>
            <a:off x="6896225" y="2926838"/>
            <a:ext cx="2116700" cy="6331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0"/>
          <p:cNvSpPr txBox="1"/>
          <p:nvPr>
            <p:ph idx="2" type="body"/>
          </p:nvPr>
        </p:nvSpPr>
        <p:spPr>
          <a:xfrm>
            <a:off x="4671650" y="120325"/>
            <a:ext cx="1968900" cy="49287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rgbClr val="000000"/>
              </a:buClr>
              <a:buSzPts val="1300"/>
              <a:buChar char="●"/>
            </a:pPr>
            <a:r>
              <a:rPr lang="en" sz="1800">
                <a:solidFill>
                  <a:srgbClr val="000000"/>
                </a:solidFill>
                <a:latin typeface="Arial"/>
                <a:ea typeface="Arial"/>
                <a:cs typeface="Arial"/>
                <a:sym typeface="Arial"/>
              </a:rPr>
              <a:t>R</a:t>
            </a:r>
            <a:endParaRPr sz="1800">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Python</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Rapid miner</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SAS Data mining</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Teradata</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BOARD</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Dundas</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Inetsoft</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H3O</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Qlik</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Oracle BI</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KNIME</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Tangra</a:t>
            </a:r>
            <a:endParaRPr sz="1800">
              <a:solidFill>
                <a:srgbClr val="000000"/>
              </a:solidFill>
              <a:latin typeface="Arial"/>
              <a:ea typeface="Arial"/>
              <a:cs typeface="Arial"/>
              <a:sym typeface="Arial"/>
            </a:endParaRPr>
          </a:p>
          <a:p>
            <a:pPr indent="-311150" lvl="0" marL="457200" rtl="0" algn="l">
              <a:spcBef>
                <a:spcPts val="0"/>
              </a:spcBef>
              <a:spcAft>
                <a:spcPts val="0"/>
              </a:spcAft>
              <a:buClr>
                <a:srgbClr val="000000"/>
              </a:buClr>
              <a:buSzPts val="1300"/>
              <a:buChar char="●"/>
            </a:pPr>
            <a:r>
              <a:rPr lang="en" sz="1800">
                <a:solidFill>
                  <a:srgbClr val="000000"/>
                </a:solidFill>
                <a:latin typeface="Arial"/>
                <a:ea typeface="Arial"/>
                <a:cs typeface="Arial"/>
                <a:sym typeface="Arial"/>
              </a:rPr>
              <a:t>Solver</a:t>
            </a:r>
            <a:endParaRPr sz="1800">
              <a:solidFill>
                <a:srgbClr val="000000"/>
              </a:solidFill>
              <a:latin typeface="Arial"/>
              <a:ea typeface="Arial"/>
              <a:cs typeface="Arial"/>
              <a:sym typeface="Arial"/>
            </a:endParaRPr>
          </a:p>
          <a:p>
            <a:pPr indent="0" lvl="0" marL="0" rtl="0" algn="l">
              <a:spcBef>
                <a:spcPts val="1200"/>
              </a:spcBef>
              <a:spcAft>
                <a:spcPts val="1600"/>
              </a:spcAft>
              <a:buNone/>
            </a:pPr>
            <a:r>
              <a:t/>
            </a:r>
            <a:endParaRPr/>
          </a:p>
        </p:txBody>
      </p:sp>
      <p:pic>
        <p:nvPicPr>
          <p:cNvPr id="273" name="Google Shape;273;p30"/>
          <p:cNvPicPr preferRelativeResize="0"/>
          <p:nvPr/>
        </p:nvPicPr>
        <p:blipFill>
          <a:blip r:embed="rId3">
            <a:alphaModFix/>
          </a:blip>
          <a:stretch>
            <a:fillRect/>
          </a:stretch>
        </p:blipFill>
        <p:spPr>
          <a:xfrm>
            <a:off x="491900" y="3643275"/>
            <a:ext cx="2105000" cy="866775"/>
          </a:xfrm>
          <a:prstGeom prst="rect">
            <a:avLst/>
          </a:prstGeom>
          <a:noFill/>
          <a:ln>
            <a:noFill/>
          </a:ln>
        </p:spPr>
      </p:pic>
      <p:pic>
        <p:nvPicPr>
          <p:cNvPr id="274" name="Google Shape;274;p30"/>
          <p:cNvPicPr preferRelativeResize="0"/>
          <p:nvPr/>
        </p:nvPicPr>
        <p:blipFill>
          <a:blip r:embed="rId4">
            <a:alphaModFix/>
          </a:blip>
          <a:stretch>
            <a:fillRect/>
          </a:stretch>
        </p:blipFill>
        <p:spPr>
          <a:xfrm>
            <a:off x="0" y="120325"/>
            <a:ext cx="2453192" cy="727950"/>
          </a:xfrm>
          <a:prstGeom prst="rect">
            <a:avLst/>
          </a:prstGeom>
          <a:noFill/>
          <a:ln>
            <a:noFill/>
          </a:ln>
        </p:spPr>
      </p:pic>
      <p:pic>
        <p:nvPicPr>
          <p:cNvPr id="275" name="Google Shape;275;p30"/>
          <p:cNvPicPr preferRelativeResize="0"/>
          <p:nvPr/>
        </p:nvPicPr>
        <p:blipFill>
          <a:blip r:embed="rId5">
            <a:alphaModFix/>
          </a:blip>
          <a:stretch>
            <a:fillRect/>
          </a:stretch>
        </p:blipFill>
        <p:spPr>
          <a:xfrm>
            <a:off x="1658573" y="955200"/>
            <a:ext cx="2715253" cy="727950"/>
          </a:xfrm>
          <a:prstGeom prst="rect">
            <a:avLst/>
          </a:prstGeom>
          <a:noFill/>
          <a:ln>
            <a:noFill/>
          </a:ln>
        </p:spPr>
      </p:pic>
      <p:pic>
        <p:nvPicPr>
          <p:cNvPr id="276" name="Google Shape;276;p30"/>
          <p:cNvPicPr preferRelativeResize="0"/>
          <p:nvPr/>
        </p:nvPicPr>
        <p:blipFill>
          <a:blip r:embed="rId6">
            <a:alphaModFix/>
          </a:blip>
          <a:stretch>
            <a:fillRect/>
          </a:stretch>
        </p:blipFill>
        <p:spPr>
          <a:xfrm>
            <a:off x="2718275" y="4182138"/>
            <a:ext cx="1655540" cy="866775"/>
          </a:xfrm>
          <a:prstGeom prst="rect">
            <a:avLst/>
          </a:prstGeom>
          <a:noFill/>
          <a:ln>
            <a:noFill/>
          </a:ln>
        </p:spPr>
      </p:pic>
      <p:pic>
        <p:nvPicPr>
          <p:cNvPr id="277" name="Google Shape;277;p30"/>
          <p:cNvPicPr preferRelativeResize="0"/>
          <p:nvPr/>
        </p:nvPicPr>
        <p:blipFill>
          <a:blip r:embed="rId7">
            <a:alphaModFix/>
          </a:blip>
          <a:stretch>
            <a:fillRect/>
          </a:stretch>
        </p:blipFill>
        <p:spPr>
          <a:xfrm>
            <a:off x="2533525" y="2808425"/>
            <a:ext cx="1840300" cy="866775"/>
          </a:xfrm>
          <a:prstGeom prst="rect">
            <a:avLst/>
          </a:prstGeom>
          <a:noFill/>
          <a:ln>
            <a:noFill/>
          </a:ln>
        </p:spPr>
      </p:pic>
      <p:pic>
        <p:nvPicPr>
          <p:cNvPr id="278" name="Google Shape;278;p30"/>
          <p:cNvPicPr preferRelativeResize="0"/>
          <p:nvPr/>
        </p:nvPicPr>
        <p:blipFill>
          <a:blip r:embed="rId8">
            <a:alphaModFix/>
          </a:blip>
          <a:stretch>
            <a:fillRect/>
          </a:stretch>
        </p:blipFill>
        <p:spPr>
          <a:xfrm>
            <a:off x="411775" y="1769525"/>
            <a:ext cx="3019425" cy="952500"/>
          </a:xfrm>
          <a:prstGeom prst="rect">
            <a:avLst/>
          </a:prstGeom>
          <a:noFill/>
          <a:ln>
            <a:noFill/>
          </a:ln>
        </p:spPr>
      </p:pic>
      <p:sp>
        <p:nvSpPr>
          <p:cNvPr id="279" name="Google Shape;279;p30"/>
          <p:cNvSpPr txBox="1"/>
          <p:nvPr/>
        </p:nvSpPr>
        <p:spPr>
          <a:xfrm>
            <a:off x="7378400" y="256650"/>
            <a:ext cx="1710900" cy="48024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SzPts val="1600"/>
              <a:buChar char="●"/>
            </a:pPr>
            <a:r>
              <a:rPr lang="en" sz="1600"/>
              <a:t>Sisense</a:t>
            </a:r>
            <a:endParaRPr sz="1600"/>
          </a:p>
          <a:p>
            <a:pPr indent="-330200" lvl="0" marL="457200" rtl="0" algn="l">
              <a:lnSpc>
                <a:spcPct val="115000"/>
              </a:lnSpc>
              <a:spcBef>
                <a:spcPts val="0"/>
              </a:spcBef>
              <a:spcAft>
                <a:spcPts val="0"/>
              </a:spcAft>
              <a:buSzPts val="1600"/>
              <a:buChar char="●"/>
            </a:pPr>
            <a:r>
              <a:rPr lang="en" sz="1600"/>
              <a:t>Data Melt</a:t>
            </a:r>
            <a:endParaRPr sz="1600"/>
          </a:p>
          <a:p>
            <a:pPr indent="-330200" lvl="0" marL="457200" rtl="0" algn="l">
              <a:lnSpc>
                <a:spcPct val="115000"/>
              </a:lnSpc>
              <a:spcBef>
                <a:spcPts val="0"/>
              </a:spcBef>
              <a:spcAft>
                <a:spcPts val="0"/>
              </a:spcAft>
              <a:buSzPts val="1600"/>
              <a:buChar char="●"/>
            </a:pPr>
            <a:r>
              <a:rPr lang="en" sz="1600"/>
              <a:t>ELKI</a:t>
            </a:r>
            <a:endParaRPr sz="1600"/>
          </a:p>
          <a:p>
            <a:pPr indent="-330200" lvl="0" marL="457200" rtl="0" algn="l">
              <a:lnSpc>
                <a:spcPct val="115000"/>
              </a:lnSpc>
              <a:spcBef>
                <a:spcPts val="0"/>
              </a:spcBef>
              <a:spcAft>
                <a:spcPts val="0"/>
              </a:spcAft>
              <a:buSzPts val="1600"/>
              <a:buChar char="●"/>
            </a:pPr>
            <a:r>
              <a:rPr lang="en" sz="1600"/>
              <a:t>SPMF</a:t>
            </a:r>
            <a:endParaRPr sz="1600"/>
          </a:p>
          <a:p>
            <a:pPr indent="-330200" lvl="0" marL="457200" rtl="0" algn="l">
              <a:lnSpc>
                <a:spcPct val="115000"/>
              </a:lnSpc>
              <a:spcBef>
                <a:spcPts val="0"/>
              </a:spcBef>
              <a:spcAft>
                <a:spcPts val="0"/>
              </a:spcAft>
              <a:buSzPts val="1600"/>
              <a:buChar char="●"/>
            </a:pPr>
            <a:r>
              <a:rPr lang="en" sz="1600"/>
              <a:t>Alteryx</a:t>
            </a:r>
            <a:endParaRPr sz="1600"/>
          </a:p>
          <a:p>
            <a:pPr indent="-330200" lvl="0" marL="457200" rtl="0" algn="l">
              <a:lnSpc>
                <a:spcPct val="115000"/>
              </a:lnSpc>
              <a:spcBef>
                <a:spcPts val="0"/>
              </a:spcBef>
              <a:spcAft>
                <a:spcPts val="0"/>
              </a:spcAft>
              <a:buSzPts val="1600"/>
              <a:buChar char="●"/>
            </a:pPr>
            <a:r>
              <a:rPr lang="en" sz="1600"/>
              <a:t>Enterprise Miner</a:t>
            </a:r>
            <a:endParaRPr sz="1600"/>
          </a:p>
          <a:p>
            <a:pPr indent="-330200" lvl="0" marL="457200" rtl="0" algn="l">
              <a:lnSpc>
                <a:spcPct val="115000"/>
              </a:lnSpc>
              <a:spcBef>
                <a:spcPts val="0"/>
              </a:spcBef>
              <a:spcAft>
                <a:spcPts val="0"/>
              </a:spcAft>
              <a:buSzPts val="1600"/>
              <a:buChar char="●"/>
            </a:pPr>
            <a:r>
              <a:rPr lang="en" sz="1600"/>
              <a:t>Data watch</a:t>
            </a:r>
            <a:endParaRPr sz="1600"/>
          </a:p>
          <a:p>
            <a:pPr indent="-330200" lvl="0" marL="457200" rtl="0" algn="l">
              <a:lnSpc>
                <a:spcPct val="115000"/>
              </a:lnSpc>
              <a:spcBef>
                <a:spcPts val="0"/>
              </a:spcBef>
              <a:spcAft>
                <a:spcPts val="0"/>
              </a:spcAft>
              <a:buSzPts val="1600"/>
              <a:buChar char="●"/>
            </a:pPr>
            <a:r>
              <a:rPr lang="en" sz="1600"/>
              <a:t>Advanced miner</a:t>
            </a:r>
            <a:endParaRPr sz="1600"/>
          </a:p>
          <a:p>
            <a:pPr indent="-330200" lvl="0" marL="457200" rtl="0" algn="l">
              <a:lnSpc>
                <a:spcPct val="115000"/>
              </a:lnSpc>
              <a:spcBef>
                <a:spcPts val="0"/>
              </a:spcBef>
              <a:spcAft>
                <a:spcPts val="0"/>
              </a:spcAft>
              <a:buSzPts val="1600"/>
              <a:buChar char="●"/>
            </a:pPr>
            <a:r>
              <a:rPr lang="en" sz="1600"/>
              <a:t>Analytic Solver</a:t>
            </a:r>
            <a:endParaRPr sz="1600"/>
          </a:p>
          <a:p>
            <a:pPr indent="-330200" lvl="0" marL="457200" rtl="0" algn="l">
              <a:lnSpc>
                <a:spcPct val="115000"/>
              </a:lnSpc>
              <a:spcBef>
                <a:spcPts val="0"/>
              </a:spcBef>
              <a:spcAft>
                <a:spcPts val="0"/>
              </a:spcAft>
              <a:buSzPts val="1600"/>
              <a:buChar char="●"/>
            </a:pPr>
            <a:r>
              <a:rPr lang="en" sz="1600"/>
              <a:t>PoltAnalyst</a:t>
            </a:r>
            <a:endParaRPr sz="1600"/>
          </a:p>
          <a:p>
            <a:pPr indent="-330200" lvl="0" marL="457200" rtl="0" algn="l">
              <a:lnSpc>
                <a:spcPct val="115000"/>
              </a:lnSpc>
              <a:spcBef>
                <a:spcPts val="0"/>
              </a:spcBef>
              <a:spcAft>
                <a:spcPts val="0"/>
              </a:spcAft>
              <a:buSzPts val="1600"/>
              <a:buChar char="●"/>
            </a:pPr>
            <a:r>
              <a:rPr lang="en" sz="1600"/>
              <a:t>Civis</a:t>
            </a:r>
            <a:endParaRPr sz="1600"/>
          </a:p>
          <a:p>
            <a:pPr indent="-330200" lvl="0" marL="457200" rtl="0" algn="l">
              <a:lnSpc>
                <a:spcPct val="115000"/>
              </a:lnSpc>
              <a:spcBef>
                <a:spcPts val="0"/>
              </a:spcBef>
              <a:spcAft>
                <a:spcPts val="0"/>
              </a:spcAft>
              <a:buSzPts val="1600"/>
              <a:buChar char="●"/>
            </a:pPr>
            <a:r>
              <a:rPr lang="en" sz="1600"/>
              <a:t>Viscovery</a:t>
            </a:r>
            <a:endParaRPr sz="1600"/>
          </a:p>
          <a:p>
            <a:pPr indent="0" lvl="0" marL="0" rtl="0" algn="l">
              <a:spcBef>
                <a:spcPts val="1200"/>
              </a:spcBef>
              <a:spcAft>
                <a:spcPts val="0"/>
              </a:spcAft>
              <a:buNone/>
            </a:pPr>
            <a:r>
              <a:t/>
            </a:r>
            <a:endParaRPr>
              <a:latin typeface="Lato"/>
              <a:ea typeface="Lato"/>
              <a:cs typeface="Lato"/>
              <a:sym typeface="Lato"/>
            </a:endParaRPr>
          </a:p>
        </p:txBody>
      </p:sp>
      <p:pic>
        <p:nvPicPr>
          <p:cNvPr id="280" name="Google Shape;280;p30"/>
          <p:cNvPicPr preferRelativeResize="0"/>
          <p:nvPr/>
        </p:nvPicPr>
        <p:blipFill>
          <a:blip r:embed="rId9">
            <a:alphaModFix/>
          </a:blip>
          <a:stretch>
            <a:fillRect/>
          </a:stretch>
        </p:blipFill>
        <p:spPr>
          <a:xfrm>
            <a:off x="0" y="2713874"/>
            <a:ext cx="838203" cy="952500"/>
          </a:xfrm>
          <a:prstGeom prst="rect">
            <a:avLst/>
          </a:prstGeom>
          <a:noFill/>
          <a:ln>
            <a:noFill/>
          </a:ln>
        </p:spPr>
      </p:pic>
      <p:pic>
        <p:nvPicPr>
          <p:cNvPr id="281" name="Google Shape;281;p30"/>
          <p:cNvPicPr preferRelativeResize="0"/>
          <p:nvPr/>
        </p:nvPicPr>
        <p:blipFill>
          <a:blip r:embed="rId10">
            <a:alphaModFix/>
          </a:blip>
          <a:stretch>
            <a:fillRect/>
          </a:stretch>
        </p:blipFill>
        <p:spPr>
          <a:xfrm>
            <a:off x="0" y="4510047"/>
            <a:ext cx="838200" cy="6497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1"/>
          <p:cNvSpPr txBox="1"/>
          <p:nvPr>
            <p:ph type="title"/>
          </p:nvPr>
        </p:nvSpPr>
        <p:spPr>
          <a:xfrm>
            <a:off x="730000" y="1318650"/>
            <a:ext cx="3300900" cy="178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INTERPRETATION</a:t>
            </a:r>
            <a:endParaRPr sz="2700"/>
          </a:p>
        </p:txBody>
      </p:sp>
      <p:sp>
        <p:nvSpPr>
          <p:cNvPr id="287" name="Google Shape;287;p31"/>
          <p:cNvSpPr txBox="1"/>
          <p:nvPr/>
        </p:nvSpPr>
        <p:spPr>
          <a:xfrm>
            <a:off x="5100700" y="72725"/>
            <a:ext cx="3496800" cy="4926300"/>
          </a:xfrm>
          <a:prstGeom prst="rect">
            <a:avLst/>
          </a:prstGeom>
          <a:noFill/>
          <a:ln>
            <a:noFill/>
          </a:ln>
        </p:spPr>
        <p:txBody>
          <a:bodyPr anchorCtr="0" anchor="t" bIns="91425" lIns="91425" spcFirstLastPara="1" rIns="91425" wrap="square" tIns="91425">
            <a:spAutoFit/>
          </a:bodyPr>
          <a:lstStyle/>
          <a:p>
            <a:pPr indent="-349250" lvl="0" marL="457200" rtl="0" algn="l">
              <a:lnSpc>
                <a:spcPct val="115000"/>
              </a:lnSpc>
              <a:spcBef>
                <a:spcPts val="1200"/>
              </a:spcBef>
              <a:spcAft>
                <a:spcPts val="0"/>
              </a:spcAft>
              <a:buSzPts val="1900"/>
              <a:buChar char="●"/>
            </a:pPr>
            <a:r>
              <a:rPr lang="en" sz="1900"/>
              <a:t>Data can be interpreted with data visualization tools and dashboards since raw algorithm results cannot be understood by the clients.</a:t>
            </a:r>
            <a:endParaRPr sz="1900"/>
          </a:p>
          <a:p>
            <a:pPr indent="-349250" lvl="0" marL="457200" rtl="0" algn="l">
              <a:lnSpc>
                <a:spcPct val="115000"/>
              </a:lnSpc>
              <a:spcBef>
                <a:spcPts val="0"/>
              </a:spcBef>
              <a:spcAft>
                <a:spcPts val="0"/>
              </a:spcAft>
              <a:buSzPts val="1900"/>
              <a:buChar char="●"/>
            </a:pPr>
            <a:r>
              <a:rPr lang="en" sz="1900"/>
              <a:t>The results need to be evaluated and should be understandable before interpretation.</a:t>
            </a:r>
            <a:endParaRPr sz="1900"/>
          </a:p>
          <a:p>
            <a:pPr indent="-349250" lvl="0" marL="457200" rtl="0" algn="l">
              <a:lnSpc>
                <a:spcPct val="115000"/>
              </a:lnSpc>
              <a:spcBef>
                <a:spcPts val="0"/>
              </a:spcBef>
              <a:spcAft>
                <a:spcPts val="0"/>
              </a:spcAft>
              <a:buSzPts val="1900"/>
              <a:buChar char="●"/>
            </a:pPr>
            <a:r>
              <a:rPr lang="en" sz="1900"/>
              <a:t>This helps the companies to get a knowledge-based information.</a:t>
            </a:r>
            <a:endParaRPr sz="1900"/>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1" name="Shape 291"/>
        <p:cNvGrpSpPr/>
        <p:nvPr/>
      </p:nvGrpSpPr>
      <p:grpSpPr>
        <a:xfrm>
          <a:off x="0" y="0"/>
          <a:ext cx="0" cy="0"/>
          <a:chOff x="0" y="0"/>
          <a:chExt cx="0" cy="0"/>
        </a:xfrm>
      </p:grpSpPr>
      <p:sp>
        <p:nvSpPr>
          <p:cNvPr id="292" name="Google Shape;292;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51565E"/>
              </a:buClr>
              <a:buSzPts val="1700"/>
              <a:buFont typeface="Roboto"/>
              <a:buChar char="➔"/>
            </a:pPr>
            <a:r>
              <a:rPr lang="en" sz="1700">
                <a:solidFill>
                  <a:srgbClr val="51565E"/>
                </a:solidFill>
                <a:highlight>
                  <a:srgbClr val="FFFFFF"/>
                </a:highlight>
                <a:latin typeface="Roboto"/>
                <a:ea typeface="Roboto"/>
                <a:cs typeface="Roboto"/>
                <a:sym typeface="Roboto"/>
              </a:rPr>
              <a:t>Helps to collect reliable informations.</a:t>
            </a:r>
            <a:endParaRPr sz="1700">
              <a:solidFill>
                <a:srgbClr val="51565E"/>
              </a:solidFill>
              <a:highlight>
                <a:srgbClr val="FFFFFF"/>
              </a:highlight>
              <a:latin typeface="Roboto"/>
              <a:ea typeface="Roboto"/>
              <a:cs typeface="Roboto"/>
              <a:sym typeface="Roboto"/>
            </a:endParaRPr>
          </a:p>
          <a:p>
            <a:pPr indent="-336550" lvl="0" marL="457200" rtl="0" algn="l">
              <a:spcBef>
                <a:spcPts val="0"/>
              </a:spcBef>
              <a:spcAft>
                <a:spcPts val="0"/>
              </a:spcAft>
              <a:buClr>
                <a:srgbClr val="51565E"/>
              </a:buClr>
              <a:buSzPts val="1700"/>
              <a:buFont typeface="Roboto"/>
              <a:buChar char="➔"/>
            </a:pPr>
            <a:r>
              <a:rPr lang="en" sz="1700">
                <a:solidFill>
                  <a:srgbClr val="51565E"/>
                </a:solidFill>
                <a:highlight>
                  <a:srgbClr val="FFFFFF"/>
                </a:highlight>
                <a:latin typeface="Roboto"/>
                <a:ea typeface="Roboto"/>
                <a:cs typeface="Roboto"/>
                <a:sym typeface="Roboto"/>
              </a:rPr>
              <a:t>Business strategies and improvement could be planned and </a:t>
            </a:r>
            <a:r>
              <a:rPr lang="en" sz="1700">
                <a:solidFill>
                  <a:srgbClr val="51565E"/>
                </a:solidFill>
                <a:highlight>
                  <a:srgbClr val="FFFFFF"/>
                </a:highlight>
                <a:latin typeface="Roboto"/>
                <a:ea typeface="Roboto"/>
                <a:cs typeface="Roboto"/>
                <a:sym typeface="Roboto"/>
              </a:rPr>
              <a:t>foreseen</a:t>
            </a:r>
            <a:r>
              <a:rPr lang="en" sz="1700">
                <a:solidFill>
                  <a:srgbClr val="51565E"/>
                </a:solidFill>
                <a:highlight>
                  <a:srgbClr val="FFFFFF"/>
                </a:highlight>
                <a:latin typeface="Roboto"/>
                <a:ea typeface="Roboto"/>
                <a:cs typeface="Roboto"/>
                <a:sym typeface="Roboto"/>
              </a:rPr>
              <a:t>.</a:t>
            </a:r>
            <a:endParaRPr sz="1700">
              <a:solidFill>
                <a:srgbClr val="51565E"/>
              </a:solidFill>
              <a:highlight>
                <a:srgbClr val="FFFFFF"/>
              </a:highlight>
              <a:latin typeface="Roboto"/>
              <a:ea typeface="Roboto"/>
              <a:cs typeface="Roboto"/>
              <a:sym typeface="Roboto"/>
            </a:endParaRPr>
          </a:p>
          <a:p>
            <a:pPr indent="-336550" lvl="0" marL="457200" rtl="0" algn="l">
              <a:spcBef>
                <a:spcPts val="0"/>
              </a:spcBef>
              <a:spcAft>
                <a:spcPts val="0"/>
              </a:spcAft>
              <a:buClr>
                <a:srgbClr val="51565E"/>
              </a:buClr>
              <a:buSzPts val="1700"/>
              <a:buFont typeface="Roboto"/>
              <a:buChar char="➔"/>
            </a:pPr>
            <a:r>
              <a:rPr lang="en" sz="1700">
                <a:solidFill>
                  <a:srgbClr val="51565E"/>
                </a:solidFill>
                <a:highlight>
                  <a:srgbClr val="FFFFFF"/>
                </a:highlight>
                <a:latin typeface="Roboto"/>
                <a:ea typeface="Roboto"/>
                <a:cs typeface="Roboto"/>
                <a:sym typeface="Roboto"/>
              </a:rPr>
              <a:t>Help to detect and control risks and crimes.</a:t>
            </a:r>
            <a:endParaRPr sz="1700">
              <a:solidFill>
                <a:srgbClr val="51565E"/>
              </a:solidFill>
              <a:highlight>
                <a:srgbClr val="FFFFFF"/>
              </a:highlight>
              <a:latin typeface="Roboto"/>
              <a:ea typeface="Roboto"/>
              <a:cs typeface="Roboto"/>
              <a:sym typeface="Roboto"/>
            </a:endParaRPr>
          </a:p>
          <a:p>
            <a:pPr indent="-336550" lvl="0" marL="457200" rtl="0" algn="l">
              <a:spcBef>
                <a:spcPts val="0"/>
              </a:spcBef>
              <a:spcAft>
                <a:spcPts val="0"/>
              </a:spcAft>
              <a:buClr>
                <a:srgbClr val="51565E"/>
              </a:buClr>
              <a:buSzPts val="1700"/>
              <a:buFont typeface="Roboto"/>
              <a:buChar char="➔"/>
            </a:pPr>
            <a:r>
              <a:rPr lang="en" sz="1700">
                <a:solidFill>
                  <a:srgbClr val="51565E"/>
                </a:solidFill>
                <a:highlight>
                  <a:srgbClr val="FFFFFF"/>
                </a:highlight>
                <a:latin typeface="Roboto"/>
                <a:ea typeface="Roboto"/>
                <a:cs typeface="Roboto"/>
                <a:sym typeface="Roboto"/>
              </a:rPr>
              <a:t>Helps to improve product safety.</a:t>
            </a:r>
            <a:endParaRPr sz="1700">
              <a:solidFill>
                <a:srgbClr val="51565E"/>
              </a:solidFill>
              <a:highlight>
                <a:srgbClr val="FFFFFF"/>
              </a:highlight>
              <a:latin typeface="Roboto"/>
              <a:ea typeface="Roboto"/>
              <a:cs typeface="Roboto"/>
              <a:sym typeface="Roboto"/>
            </a:endParaRPr>
          </a:p>
          <a:p>
            <a:pPr indent="-336550" lvl="0" marL="457200" rtl="0" algn="l">
              <a:spcBef>
                <a:spcPts val="0"/>
              </a:spcBef>
              <a:spcAft>
                <a:spcPts val="0"/>
              </a:spcAft>
              <a:buClr>
                <a:srgbClr val="51565E"/>
              </a:buClr>
              <a:buSzPts val="1700"/>
              <a:buFont typeface="Roboto"/>
              <a:buChar char="➔"/>
            </a:pPr>
            <a:r>
              <a:rPr lang="en" sz="1700">
                <a:solidFill>
                  <a:srgbClr val="51565E"/>
                </a:solidFill>
                <a:highlight>
                  <a:srgbClr val="FFFFFF"/>
                </a:highlight>
                <a:latin typeface="Roboto"/>
                <a:ea typeface="Roboto"/>
                <a:cs typeface="Roboto"/>
                <a:sym typeface="Roboto"/>
              </a:rPr>
              <a:t>It helps to quickly initiate automated predictions of behaviors and trends and discover hidden patterns.</a:t>
            </a:r>
            <a:endParaRPr sz="1800"/>
          </a:p>
          <a:p>
            <a:pPr indent="0" lvl="0" marL="0" rtl="0" algn="l">
              <a:spcBef>
                <a:spcPts val="2300"/>
              </a:spcBef>
              <a:spcAft>
                <a:spcPts val="1000"/>
              </a:spcAft>
              <a:buNone/>
            </a:pPr>
            <a:r>
              <a:t/>
            </a:r>
            <a:endParaRPr/>
          </a:p>
        </p:txBody>
      </p:sp>
      <p:sp>
        <p:nvSpPr>
          <p:cNvPr id="293" name="Google Shape;293;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Advantages</a:t>
            </a:r>
            <a:endParaRPr sz="3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7" name="Shape 297"/>
        <p:cNvGrpSpPr/>
        <p:nvPr/>
      </p:nvGrpSpPr>
      <p:grpSpPr>
        <a:xfrm>
          <a:off x="0" y="0"/>
          <a:ext cx="0" cy="0"/>
          <a:chOff x="0" y="0"/>
          <a:chExt cx="0" cy="0"/>
        </a:xfrm>
      </p:grpSpPr>
      <p:sp>
        <p:nvSpPr>
          <p:cNvPr id="298" name="Google Shape;298;p33"/>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aveat"/>
                <a:ea typeface="Caveat"/>
                <a:cs typeface="Caveat"/>
                <a:sym typeface="Caveat"/>
              </a:rPr>
              <a:t>THANK YOU!</a:t>
            </a:r>
            <a:endParaRPr>
              <a:latin typeface="Caveat"/>
              <a:ea typeface="Caveat"/>
              <a:cs typeface="Caveat"/>
              <a:sym typeface="Cave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3" name="Shape 143"/>
        <p:cNvGrpSpPr/>
        <p:nvPr/>
      </p:nvGrpSpPr>
      <p:grpSpPr>
        <a:xfrm>
          <a:off x="0" y="0"/>
          <a:ext cx="0" cy="0"/>
          <a:chOff x="0" y="0"/>
          <a:chExt cx="0" cy="0"/>
        </a:xfrm>
      </p:grpSpPr>
      <p:sp>
        <p:nvSpPr>
          <p:cNvPr id="144" name="Google Shape;144;p18"/>
          <p:cNvSpPr txBox="1"/>
          <p:nvPr>
            <p:ph type="title"/>
          </p:nvPr>
        </p:nvSpPr>
        <p:spPr>
          <a:xfrm>
            <a:off x="729450" y="1322450"/>
            <a:ext cx="2859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Outline</a:t>
            </a:r>
            <a:endParaRPr/>
          </a:p>
        </p:txBody>
      </p:sp>
      <p:sp>
        <p:nvSpPr>
          <p:cNvPr id="145" name="Google Shape;145;p18"/>
          <p:cNvSpPr txBox="1"/>
          <p:nvPr>
            <p:ph idx="4294967295" type="subTitle"/>
          </p:nvPr>
        </p:nvSpPr>
        <p:spPr>
          <a:xfrm>
            <a:off x="4542975" y="1376352"/>
            <a:ext cx="4080000" cy="3252900"/>
          </a:xfrm>
          <a:prstGeom prst="rect">
            <a:avLst/>
          </a:prstGeom>
        </p:spPr>
        <p:txBody>
          <a:bodyPr anchorCtr="0" anchor="t" bIns="91425" lIns="91425" spcFirstLastPara="1" rIns="91425" wrap="square" tIns="91425">
            <a:noAutofit/>
          </a:bodyPr>
          <a:lstStyle/>
          <a:p>
            <a:pPr indent="-387350" lvl="0" marL="457200" rtl="0" algn="l">
              <a:lnSpc>
                <a:spcPct val="115000"/>
              </a:lnSpc>
              <a:spcBef>
                <a:spcPts val="0"/>
              </a:spcBef>
              <a:spcAft>
                <a:spcPts val="0"/>
              </a:spcAft>
              <a:buClr>
                <a:srgbClr val="FFFFFF"/>
              </a:buClr>
              <a:buSzPts val="2500"/>
              <a:buChar char="★"/>
            </a:pPr>
            <a:r>
              <a:rPr lang="en" sz="2500">
                <a:solidFill>
                  <a:srgbClr val="FFFFFF"/>
                </a:solidFill>
              </a:rPr>
              <a:t>What is data mining?</a:t>
            </a:r>
            <a:endParaRPr sz="2500">
              <a:solidFill>
                <a:srgbClr val="FFFFFF"/>
              </a:solidFill>
            </a:endParaRPr>
          </a:p>
          <a:p>
            <a:pPr indent="-387350" lvl="0" marL="457200" rtl="0" algn="l">
              <a:lnSpc>
                <a:spcPct val="115000"/>
              </a:lnSpc>
              <a:spcBef>
                <a:spcPts val="0"/>
              </a:spcBef>
              <a:spcAft>
                <a:spcPts val="0"/>
              </a:spcAft>
              <a:buClr>
                <a:srgbClr val="FFFFFF"/>
              </a:buClr>
              <a:buSzPts val="2500"/>
              <a:buChar char="★"/>
            </a:pPr>
            <a:r>
              <a:rPr lang="en" sz="2500">
                <a:solidFill>
                  <a:srgbClr val="FFFFFF"/>
                </a:solidFill>
              </a:rPr>
              <a:t>Applications</a:t>
            </a:r>
            <a:endParaRPr sz="2500">
              <a:solidFill>
                <a:srgbClr val="FFFFFF"/>
              </a:solidFill>
            </a:endParaRPr>
          </a:p>
          <a:p>
            <a:pPr indent="-387350" lvl="0" marL="457200" rtl="0" algn="l">
              <a:lnSpc>
                <a:spcPct val="115000"/>
              </a:lnSpc>
              <a:spcBef>
                <a:spcPts val="0"/>
              </a:spcBef>
              <a:spcAft>
                <a:spcPts val="0"/>
              </a:spcAft>
              <a:buClr>
                <a:srgbClr val="FFFFFF"/>
              </a:buClr>
              <a:buSzPts val="2500"/>
              <a:buChar char="★"/>
            </a:pPr>
            <a:r>
              <a:rPr lang="en" sz="2500">
                <a:solidFill>
                  <a:srgbClr val="FFFFFF"/>
                </a:solidFill>
              </a:rPr>
              <a:t>Techniques</a:t>
            </a:r>
            <a:endParaRPr sz="2500">
              <a:solidFill>
                <a:srgbClr val="FFFFFF"/>
              </a:solidFill>
            </a:endParaRPr>
          </a:p>
          <a:p>
            <a:pPr indent="-387350" lvl="0" marL="457200" rtl="0" algn="l">
              <a:lnSpc>
                <a:spcPct val="115000"/>
              </a:lnSpc>
              <a:spcBef>
                <a:spcPts val="0"/>
              </a:spcBef>
              <a:spcAft>
                <a:spcPts val="0"/>
              </a:spcAft>
              <a:buClr>
                <a:srgbClr val="FFFFFF"/>
              </a:buClr>
              <a:buSzPts val="2500"/>
              <a:buChar char="★"/>
            </a:pPr>
            <a:r>
              <a:rPr lang="en" sz="2500">
                <a:solidFill>
                  <a:srgbClr val="FFFFFF"/>
                </a:solidFill>
              </a:rPr>
              <a:t>Advantages</a:t>
            </a:r>
            <a:endParaRPr sz="2500">
              <a:solidFill>
                <a:srgbClr val="FFFFFF"/>
              </a:solidFill>
            </a:endParaRPr>
          </a:p>
          <a:p>
            <a:pPr indent="-387350" lvl="0" marL="457200" rtl="0" algn="l">
              <a:lnSpc>
                <a:spcPct val="115000"/>
              </a:lnSpc>
              <a:spcBef>
                <a:spcPts val="0"/>
              </a:spcBef>
              <a:spcAft>
                <a:spcPts val="0"/>
              </a:spcAft>
              <a:buClr>
                <a:srgbClr val="FFFFFF"/>
              </a:buClr>
              <a:buSzPts val="2500"/>
              <a:buChar char="★"/>
            </a:pPr>
            <a:r>
              <a:rPr lang="en" sz="2500">
                <a:solidFill>
                  <a:srgbClr val="FFFFFF"/>
                </a:solidFill>
              </a:rPr>
              <a:t>Drawbacks</a:t>
            </a:r>
            <a:endParaRPr sz="2500">
              <a:solidFill>
                <a:srgbClr val="FFFFFF"/>
              </a:solidFill>
            </a:endParaRPr>
          </a:p>
          <a:p>
            <a:pPr indent="0" lvl="0" marL="0" rtl="0" algn="l">
              <a:spcBef>
                <a:spcPts val="1600"/>
              </a:spcBef>
              <a:spcAft>
                <a:spcPts val="160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 name="Shape 149"/>
        <p:cNvGrpSpPr/>
        <p:nvPr/>
      </p:nvGrpSpPr>
      <p:grpSpPr>
        <a:xfrm>
          <a:off x="0" y="0"/>
          <a:ext cx="0" cy="0"/>
          <a:chOff x="0" y="0"/>
          <a:chExt cx="0" cy="0"/>
        </a:xfrm>
      </p:grpSpPr>
      <p:sp>
        <p:nvSpPr>
          <p:cNvPr id="150" name="Google Shape;150;p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[KDD]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700"/>
              <a:t>(</a:t>
            </a:r>
            <a:r>
              <a:rPr lang="en" sz="1700"/>
              <a:t>Knowledge discovery from databases)</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729450" y="733950"/>
            <a:ext cx="7688400" cy="66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What is data mining?</a:t>
            </a:r>
            <a:endParaRPr sz="3000"/>
          </a:p>
          <a:p>
            <a:pPr indent="0" lvl="0" marL="0" rtl="0" algn="l">
              <a:spcBef>
                <a:spcPts val="0"/>
              </a:spcBef>
              <a:spcAft>
                <a:spcPts val="0"/>
              </a:spcAft>
              <a:buNone/>
            </a:pPr>
            <a:r>
              <a:t/>
            </a:r>
            <a:endParaRPr sz="3000"/>
          </a:p>
        </p:txBody>
      </p:sp>
      <p:sp>
        <p:nvSpPr>
          <p:cNvPr id="156" name="Google Shape;156;p20"/>
          <p:cNvSpPr txBox="1"/>
          <p:nvPr>
            <p:ph idx="1" type="body"/>
          </p:nvPr>
        </p:nvSpPr>
        <p:spPr>
          <a:xfrm>
            <a:off x="729450" y="642948"/>
            <a:ext cx="7688400" cy="321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rPr>
              <a:t>State the problem you are solving in one or two sentences. </a:t>
            </a:r>
            <a:endParaRPr b="1" sz="1600">
              <a:solidFill>
                <a:schemeClr val="dk1"/>
              </a:solidFill>
            </a:endParaRPr>
          </a:p>
          <a:p>
            <a:pPr indent="0" lvl="0" marL="0" rtl="0" algn="l">
              <a:spcBef>
                <a:spcPts val="1000"/>
              </a:spcBef>
              <a:spcAft>
                <a:spcPts val="0"/>
              </a:spcAft>
              <a:buNone/>
            </a:pPr>
            <a:r>
              <a:t/>
            </a:r>
            <a:endParaRPr b="1" sz="1600">
              <a:solidFill>
                <a:schemeClr val="dk1"/>
              </a:solidFill>
            </a:endParaRPr>
          </a:p>
          <a:p>
            <a:pPr indent="0" lvl="0" marL="0" rtl="0" algn="l">
              <a:spcBef>
                <a:spcPts val="1200"/>
              </a:spcBef>
              <a:spcAft>
                <a:spcPts val="0"/>
              </a:spcAft>
              <a:buNone/>
            </a:pPr>
            <a:r>
              <a:rPr lang="en" sz="2400">
                <a:latin typeface="Arial"/>
                <a:ea typeface="Arial"/>
                <a:cs typeface="Arial"/>
                <a:sym typeface="Arial"/>
              </a:rPr>
              <a:t>Data mining is extracting useful information, insights and patterns from a very large data sets or data warehouse, the web or other massive data streams. This extraction is done using combining statistics and machine learning methods. Overall goal is to extract information and transform it for further use.</a:t>
            </a:r>
            <a:endParaRPr sz="2400">
              <a:latin typeface="Arial"/>
              <a:ea typeface="Arial"/>
              <a:cs typeface="Arial"/>
              <a:sym typeface="Arial"/>
            </a:endParaRPr>
          </a:p>
          <a:p>
            <a:pPr indent="0" lvl="0" marL="0" rtl="0" algn="l">
              <a:spcBef>
                <a:spcPts val="1200"/>
              </a:spcBef>
              <a:spcAft>
                <a:spcPts val="0"/>
              </a:spcAft>
              <a:buNone/>
            </a:pPr>
            <a:r>
              <a:t/>
            </a:r>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729450" y="460775"/>
            <a:ext cx="7688400" cy="14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endParaRPr sz="3000"/>
          </a:p>
          <a:p>
            <a:pPr indent="0" lvl="0" marL="0" rtl="0" algn="l">
              <a:spcBef>
                <a:spcPts val="0"/>
              </a:spcBef>
              <a:spcAft>
                <a:spcPts val="0"/>
              </a:spcAft>
              <a:buNone/>
            </a:pPr>
            <a:r>
              <a:t/>
            </a:r>
            <a:endParaRPr sz="3000"/>
          </a:p>
        </p:txBody>
      </p:sp>
      <p:sp>
        <p:nvSpPr>
          <p:cNvPr id="162" name="Google Shape;162;p21"/>
          <p:cNvSpPr txBox="1"/>
          <p:nvPr>
            <p:ph idx="4294967295" type="body"/>
          </p:nvPr>
        </p:nvSpPr>
        <p:spPr>
          <a:xfrm>
            <a:off x="620100" y="1341900"/>
            <a:ext cx="8252400" cy="302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chemeClr val="lt1"/>
                </a:solidFill>
              </a:rPr>
              <a:t>COMMUNICATIONS</a:t>
            </a:r>
            <a:endParaRPr b="1" sz="2200">
              <a:solidFill>
                <a:schemeClr val="lt1"/>
              </a:solidFill>
            </a:endParaRPr>
          </a:p>
          <a:p>
            <a:pPr indent="0" lvl="0" marL="0" rtl="0" algn="l">
              <a:lnSpc>
                <a:spcPct val="115000"/>
              </a:lnSpc>
              <a:spcBef>
                <a:spcPts val="1600"/>
              </a:spcBef>
              <a:spcAft>
                <a:spcPts val="0"/>
              </a:spcAft>
              <a:buNone/>
            </a:pPr>
            <a:r>
              <a:rPr b="1" lang="en" sz="2200">
                <a:solidFill>
                  <a:schemeClr val="lt1"/>
                </a:solidFill>
              </a:rPr>
              <a:t>INSURANCE</a:t>
            </a:r>
            <a:endParaRPr b="1" sz="2200">
              <a:solidFill>
                <a:schemeClr val="lt1"/>
              </a:solidFill>
            </a:endParaRPr>
          </a:p>
          <a:p>
            <a:pPr indent="0" lvl="0" marL="0" rtl="0" algn="l">
              <a:lnSpc>
                <a:spcPct val="115000"/>
              </a:lnSpc>
              <a:spcBef>
                <a:spcPts val="1600"/>
              </a:spcBef>
              <a:spcAft>
                <a:spcPts val="0"/>
              </a:spcAft>
              <a:buNone/>
            </a:pPr>
            <a:r>
              <a:rPr b="1" lang="en" sz="2200">
                <a:solidFill>
                  <a:schemeClr val="lt1"/>
                </a:solidFill>
              </a:rPr>
              <a:t>EDUCATION</a:t>
            </a:r>
            <a:endParaRPr b="1" sz="2200">
              <a:solidFill>
                <a:schemeClr val="lt1"/>
              </a:solidFill>
            </a:endParaRPr>
          </a:p>
          <a:p>
            <a:pPr indent="0" lvl="0" marL="0" rtl="0" algn="l">
              <a:lnSpc>
                <a:spcPct val="115000"/>
              </a:lnSpc>
              <a:spcBef>
                <a:spcPts val="1600"/>
              </a:spcBef>
              <a:spcAft>
                <a:spcPts val="0"/>
              </a:spcAft>
              <a:buNone/>
            </a:pPr>
            <a:r>
              <a:rPr b="1" lang="en" sz="2200">
                <a:solidFill>
                  <a:schemeClr val="lt1"/>
                </a:solidFill>
              </a:rPr>
              <a:t>MANUFACTURING</a:t>
            </a:r>
            <a:endParaRPr b="1" sz="2200">
              <a:solidFill>
                <a:schemeClr val="lt1"/>
              </a:solidFill>
            </a:endParaRPr>
          </a:p>
          <a:p>
            <a:pPr indent="0" lvl="0" marL="0" rtl="0" algn="l">
              <a:lnSpc>
                <a:spcPct val="115000"/>
              </a:lnSpc>
              <a:spcBef>
                <a:spcPts val="1600"/>
              </a:spcBef>
              <a:spcAft>
                <a:spcPts val="0"/>
              </a:spcAft>
              <a:buNone/>
            </a:pPr>
            <a:r>
              <a:rPr b="1" lang="en" sz="2200">
                <a:solidFill>
                  <a:schemeClr val="lt1"/>
                </a:solidFill>
              </a:rPr>
              <a:t>BANKING</a:t>
            </a:r>
            <a:endParaRPr b="1" sz="2200">
              <a:solidFill>
                <a:schemeClr val="lt1"/>
              </a:solidFill>
            </a:endParaRPr>
          </a:p>
          <a:p>
            <a:pPr indent="0" lvl="0" marL="0" rtl="0" algn="l">
              <a:lnSpc>
                <a:spcPct val="115000"/>
              </a:lnSpc>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729450" y="375050"/>
            <a:ext cx="7688400" cy="16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RETAIL</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E-COMMERCE</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SUPERMARKET</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CRIME INVESTIGATION</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BIOINFORMATICS</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TRADING</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73" name="Google Shape;173;p2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mining </a:t>
            </a:r>
            <a:endParaRPr/>
          </a:p>
          <a:p>
            <a:pPr indent="0" lvl="0" marL="0" rtl="0" algn="l">
              <a:spcBef>
                <a:spcPts val="0"/>
              </a:spcBef>
              <a:spcAft>
                <a:spcPts val="0"/>
              </a:spcAft>
              <a:buNone/>
            </a:pPr>
            <a:r>
              <a:rPr lang="en"/>
              <a:t>Flowchart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grpSp>
        <p:nvGrpSpPr>
          <p:cNvPr id="178" name="Google Shape;178;p24"/>
          <p:cNvGrpSpPr/>
          <p:nvPr/>
        </p:nvGrpSpPr>
        <p:grpSpPr>
          <a:xfrm>
            <a:off x="4731550" y="818307"/>
            <a:ext cx="3820529" cy="747300"/>
            <a:chOff x="4530625" y="1206568"/>
            <a:chExt cx="3820529" cy="747300"/>
          </a:xfrm>
        </p:grpSpPr>
        <p:cxnSp>
          <p:nvCxnSpPr>
            <p:cNvPr id="179" name="Google Shape;179;p24"/>
            <p:cNvCxnSpPr/>
            <p:nvPr/>
          </p:nvCxnSpPr>
          <p:spPr>
            <a:xfrm>
              <a:off x="4530625" y="1582195"/>
              <a:ext cx="1652700" cy="0"/>
            </a:xfrm>
            <a:prstGeom prst="straightConnector1">
              <a:avLst/>
            </a:prstGeom>
            <a:noFill/>
            <a:ln cap="flat" cmpd="sng" w="9525">
              <a:solidFill>
                <a:srgbClr val="BDBDBD"/>
              </a:solidFill>
              <a:prstDash val="solid"/>
              <a:round/>
              <a:headEnd len="sm" w="sm" type="none"/>
              <a:tailEnd len="sm" w="sm" type="none"/>
            </a:ln>
          </p:spPr>
        </p:cxnSp>
        <p:sp>
          <p:nvSpPr>
            <p:cNvPr id="180" name="Google Shape;180;p24"/>
            <p:cNvSpPr/>
            <p:nvPr/>
          </p:nvSpPr>
          <p:spPr>
            <a:xfrm>
              <a:off x="6014671" y="1481782"/>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nvSpPr>
          <p:spPr>
            <a:xfrm>
              <a:off x="5990215" y="142376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sp>
          <p:nvSpPr>
            <p:cNvPr id="182" name="Google Shape;182;p24"/>
            <p:cNvSpPr txBox="1"/>
            <p:nvPr/>
          </p:nvSpPr>
          <p:spPr>
            <a:xfrm>
              <a:off x="6223854" y="1206568"/>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UNDERSTANDING </a:t>
              </a:r>
              <a:r>
                <a:rPr b="1" lang="en" sz="1200">
                  <a:latin typeface="Roboto"/>
                  <a:ea typeface="Roboto"/>
                  <a:cs typeface="Roboto"/>
                  <a:sym typeface="Roboto"/>
                </a:rPr>
                <a:t>BUSINESS</a:t>
              </a:r>
              <a:r>
                <a:rPr b="1" lang="en" sz="1200">
                  <a:latin typeface="Roboto"/>
                  <a:ea typeface="Roboto"/>
                  <a:cs typeface="Roboto"/>
                  <a:sym typeface="Roboto"/>
                </a:rPr>
                <a:t> PROBLEMS</a:t>
              </a:r>
              <a:endParaRPr b="1" sz="1200">
                <a:latin typeface="Roboto"/>
                <a:ea typeface="Roboto"/>
                <a:cs typeface="Roboto"/>
                <a:sym typeface="Roboto"/>
              </a:endParaRPr>
            </a:p>
          </p:txBody>
        </p:sp>
      </p:grpSp>
      <p:grpSp>
        <p:nvGrpSpPr>
          <p:cNvPr id="183" name="Google Shape;183;p24"/>
          <p:cNvGrpSpPr/>
          <p:nvPr/>
        </p:nvGrpSpPr>
        <p:grpSpPr>
          <a:xfrm>
            <a:off x="5265375" y="1751114"/>
            <a:ext cx="3286704" cy="747300"/>
            <a:chOff x="5064450" y="2086419"/>
            <a:chExt cx="3286704" cy="747300"/>
          </a:xfrm>
        </p:grpSpPr>
        <p:cxnSp>
          <p:nvCxnSpPr>
            <p:cNvPr id="184" name="Google Shape;184;p24"/>
            <p:cNvCxnSpPr/>
            <p:nvPr/>
          </p:nvCxnSpPr>
          <p:spPr>
            <a:xfrm>
              <a:off x="5064450" y="2460069"/>
              <a:ext cx="1119000" cy="0"/>
            </a:xfrm>
            <a:prstGeom prst="straightConnector1">
              <a:avLst/>
            </a:prstGeom>
            <a:noFill/>
            <a:ln cap="flat" cmpd="sng" w="9525">
              <a:solidFill>
                <a:srgbClr val="BDBDBD"/>
              </a:solidFill>
              <a:prstDash val="solid"/>
              <a:round/>
              <a:headEnd len="sm" w="sm" type="none"/>
              <a:tailEnd len="sm" w="sm" type="none"/>
            </a:ln>
          </p:spPr>
        </p:cxnSp>
        <p:sp>
          <p:nvSpPr>
            <p:cNvPr id="185" name="Google Shape;185;p24"/>
            <p:cNvSpPr/>
            <p:nvPr/>
          </p:nvSpPr>
          <p:spPr>
            <a:xfrm>
              <a:off x="6014671" y="2353882"/>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nvSpPr>
          <p:spPr>
            <a:xfrm>
              <a:off x="5991690" y="2295028"/>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sp>
          <p:nvSpPr>
            <p:cNvPr id="187" name="Google Shape;187;p24"/>
            <p:cNvSpPr txBox="1"/>
            <p:nvPr/>
          </p:nvSpPr>
          <p:spPr>
            <a:xfrm>
              <a:off x="6223854" y="2086419"/>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DATA PREPARATION</a:t>
              </a:r>
              <a:endParaRPr b="1" sz="800">
                <a:latin typeface="Roboto"/>
                <a:ea typeface="Roboto"/>
                <a:cs typeface="Roboto"/>
                <a:sym typeface="Roboto"/>
              </a:endParaRPr>
            </a:p>
          </p:txBody>
        </p:sp>
      </p:grpSp>
      <p:grpSp>
        <p:nvGrpSpPr>
          <p:cNvPr id="188" name="Google Shape;188;p24"/>
          <p:cNvGrpSpPr/>
          <p:nvPr/>
        </p:nvGrpSpPr>
        <p:grpSpPr>
          <a:xfrm>
            <a:off x="5775075" y="2830551"/>
            <a:ext cx="2777004" cy="747300"/>
            <a:chOff x="5574150" y="3083456"/>
            <a:chExt cx="2777004" cy="747300"/>
          </a:xfrm>
        </p:grpSpPr>
        <p:cxnSp>
          <p:nvCxnSpPr>
            <p:cNvPr id="189" name="Google Shape;189;p24"/>
            <p:cNvCxnSpPr/>
            <p:nvPr/>
          </p:nvCxnSpPr>
          <p:spPr>
            <a:xfrm>
              <a:off x="5574150" y="3449448"/>
              <a:ext cx="609300" cy="0"/>
            </a:xfrm>
            <a:prstGeom prst="straightConnector1">
              <a:avLst/>
            </a:prstGeom>
            <a:noFill/>
            <a:ln cap="flat" cmpd="sng" w="9525">
              <a:solidFill>
                <a:srgbClr val="BDBDBD"/>
              </a:solidFill>
              <a:prstDash val="solid"/>
              <a:round/>
              <a:headEnd len="sm" w="sm" type="none"/>
              <a:tailEnd len="sm" w="sm" type="none"/>
            </a:ln>
          </p:spPr>
        </p:cxnSp>
        <p:sp>
          <p:nvSpPr>
            <p:cNvPr id="190" name="Google Shape;190;p24"/>
            <p:cNvSpPr/>
            <p:nvPr/>
          </p:nvSpPr>
          <p:spPr>
            <a:xfrm>
              <a:off x="6014671" y="3349032"/>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4"/>
            <p:cNvSpPr txBox="1"/>
            <p:nvPr/>
          </p:nvSpPr>
          <p:spPr>
            <a:xfrm>
              <a:off x="5991690" y="329111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5</a:t>
              </a:r>
              <a:endParaRPr>
                <a:solidFill>
                  <a:srgbClr val="FFFFFF"/>
                </a:solidFill>
              </a:endParaRPr>
            </a:p>
          </p:txBody>
        </p:sp>
        <p:sp>
          <p:nvSpPr>
            <p:cNvPr id="192" name="Google Shape;192;p24"/>
            <p:cNvSpPr txBox="1"/>
            <p:nvPr/>
          </p:nvSpPr>
          <p:spPr>
            <a:xfrm>
              <a:off x="6223854" y="3083456"/>
              <a:ext cx="2127300" cy="747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b="1" lang="en" sz="1200">
                  <a:latin typeface="Roboto"/>
                  <a:ea typeface="Roboto"/>
                  <a:cs typeface="Roboto"/>
                  <a:sym typeface="Roboto"/>
                </a:rPr>
                <a:t>INTERPRETATION</a:t>
              </a:r>
              <a:endParaRPr b="1" sz="800">
                <a:latin typeface="Roboto"/>
                <a:ea typeface="Roboto"/>
                <a:cs typeface="Roboto"/>
                <a:sym typeface="Roboto"/>
              </a:endParaRPr>
            </a:p>
          </p:txBody>
        </p:sp>
      </p:grpSp>
      <p:grpSp>
        <p:nvGrpSpPr>
          <p:cNvPr id="193" name="Google Shape;193;p24"/>
          <p:cNvGrpSpPr/>
          <p:nvPr/>
        </p:nvGrpSpPr>
        <p:grpSpPr>
          <a:xfrm>
            <a:off x="603701" y="1319443"/>
            <a:ext cx="3468724" cy="747300"/>
            <a:chOff x="744101" y="1672393"/>
            <a:chExt cx="3468724" cy="747300"/>
          </a:xfrm>
        </p:grpSpPr>
        <p:cxnSp>
          <p:nvCxnSpPr>
            <p:cNvPr id="194" name="Google Shape;194;p24"/>
            <p:cNvCxnSpPr/>
            <p:nvPr/>
          </p:nvCxnSpPr>
          <p:spPr>
            <a:xfrm rot="10800000">
              <a:off x="2921325" y="2046050"/>
              <a:ext cx="1291500" cy="0"/>
            </a:xfrm>
            <a:prstGeom prst="straightConnector1">
              <a:avLst/>
            </a:prstGeom>
            <a:noFill/>
            <a:ln cap="flat" cmpd="sng" w="9525">
              <a:solidFill>
                <a:srgbClr val="BDBDBD"/>
              </a:solidFill>
              <a:prstDash val="solid"/>
              <a:round/>
              <a:headEnd len="sm" w="sm" type="none"/>
              <a:tailEnd len="sm" w="sm" type="none"/>
            </a:ln>
          </p:spPr>
        </p:cxnSp>
        <p:sp>
          <p:nvSpPr>
            <p:cNvPr id="195" name="Google Shape;195;p24"/>
            <p:cNvSpPr/>
            <p:nvPr/>
          </p:nvSpPr>
          <p:spPr>
            <a:xfrm>
              <a:off x="2874851" y="1943786"/>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nvSpPr>
          <p:spPr>
            <a:xfrm>
              <a:off x="2849841" y="18847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sp>
          <p:nvSpPr>
            <p:cNvPr id="197" name="Google Shape;197;p24"/>
            <p:cNvSpPr txBox="1"/>
            <p:nvPr/>
          </p:nvSpPr>
          <p:spPr>
            <a:xfrm>
              <a:off x="744101" y="1672393"/>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en" sz="1200">
                  <a:latin typeface="Roboto"/>
                  <a:ea typeface="Roboto"/>
                  <a:cs typeface="Roboto"/>
                  <a:sym typeface="Roboto"/>
                </a:rPr>
                <a:t>DATA UNDERSTANDING</a:t>
              </a:r>
              <a:endParaRPr b="1" sz="800">
                <a:latin typeface="Roboto"/>
                <a:ea typeface="Roboto"/>
                <a:cs typeface="Roboto"/>
                <a:sym typeface="Roboto"/>
              </a:endParaRPr>
            </a:p>
          </p:txBody>
        </p:sp>
      </p:grpSp>
      <p:grpSp>
        <p:nvGrpSpPr>
          <p:cNvPr id="198" name="Google Shape;198;p24"/>
          <p:cNvGrpSpPr/>
          <p:nvPr/>
        </p:nvGrpSpPr>
        <p:grpSpPr>
          <a:xfrm>
            <a:off x="603701" y="2237019"/>
            <a:ext cx="3021694" cy="747300"/>
            <a:chOff x="744101" y="2507609"/>
            <a:chExt cx="3021694" cy="747300"/>
          </a:xfrm>
        </p:grpSpPr>
        <p:cxnSp>
          <p:nvCxnSpPr>
            <p:cNvPr id="199" name="Google Shape;199;p24"/>
            <p:cNvCxnSpPr/>
            <p:nvPr/>
          </p:nvCxnSpPr>
          <p:spPr>
            <a:xfrm rot="10800000">
              <a:off x="2915895" y="2881250"/>
              <a:ext cx="849900" cy="0"/>
            </a:xfrm>
            <a:prstGeom prst="straightConnector1">
              <a:avLst/>
            </a:prstGeom>
            <a:noFill/>
            <a:ln cap="flat" cmpd="sng" w="9525">
              <a:solidFill>
                <a:srgbClr val="BDBDBD"/>
              </a:solidFill>
              <a:prstDash val="solid"/>
              <a:round/>
              <a:headEnd len="sm" w="sm" type="none"/>
              <a:tailEnd len="sm" w="sm" type="none"/>
            </a:ln>
          </p:spPr>
        </p:cxnSp>
        <p:sp>
          <p:nvSpPr>
            <p:cNvPr id="200" name="Google Shape;200;p24"/>
            <p:cNvSpPr/>
            <p:nvPr/>
          </p:nvSpPr>
          <p:spPr>
            <a:xfrm>
              <a:off x="2874851" y="278083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4"/>
            <p:cNvSpPr txBox="1"/>
            <p:nvPr/>
          </p:nvSpPr>
          <p:spPr>
            <a:xfrm>
              <a:off x="2849841" y="2724795"/>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sp>
          <p:nvSpPr>
            <p:cNvPr id="202" name="Google Shape;202;p24"/>
            <p:cNvSpPr txBox="1"/>
            <p:nvPr/>
          </p:nvSpPr>
          <p:spPr>
            <a:xfrm>
              <a:off x="744101" y="2507609"/>
              <a:ext cx="2127300" cy="747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600"/>
                </a:spcAft>
                <a:buNone/>
              </a:pPr>
              <a:r>
                <a:rPr b="1" lang="en" sz="1200">
                  <a:latin typeface="Roboto"/>
                  <a:ea typeface="Roboto"/>
                  <a:cs typeface="Roboto"/>
                  <a:sym typeface="Roboto"/>
                </a:rPr>
                <a:t>DATA MINING </a:t>
              </a:r>
              <a:r>
                <a:rPr b="1" lang="en" sz="1200">
                  <a:latin typeface="Roboto"/>
                  <a:ea typeface="Roboto"/>
                  <a:cs typeface="Roboto"/>
                  <a:sym typeface="Roboto"/>
                </a:rPr>
                <a:t>TECHNIQUES</a:t>
              </a:r>
              <a:r>
                <a:rPr lang="en" sz="800">
                  <a:latin typeface="Roboto"/>
                  <a:ea typeface="Roboto"/>
                  <a:cs typeface="Roboto"/>
                  <a:sym typeface="Roboto"/>
                </a:rPr>
                <a:t>.</a:t>
              </a:r>
              <a:endParaRPr b="1" sz="800">
                <a:latin typeface="Roboto"/>
                <a:ea typeface="Roboto"/>
                <a:cs typeface="Roboto"/>
                <a:sym typeface="Roboto"/>
              </a:endParaRPr>
            </a:p>
          </p:txBody>
        </p:sp>
      </p:grpSp>
      <p:grpSp>
        <p:nvGrpSpPr>
          <p:cNvPr id="203" name="Google Shape;203;p24"/>
          <p:cNvGrpSpPr/>
          <p:nvPr/>
        </p:nvGrpSpPr>
        <p:grpSpPr>
          <a:xfrm>
            <a:off x="2817409" y="943152"/>
            <a:ext cx="3509178" cy="3257208"/>
            <a:chOff x="3318063" y="1368287"/>
            <a:chExt cx="2408000" cy="2993482"/>
          </a:xfrm>
        </p:grpSpPr>
        <p:sp>
          <p:nvSpPr>
            <p:cNvPr id="204" name="Google Shape;204;p24"/>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05" name="Google Shape;205;p24"/>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06" name="Google Shape;206;p24"/>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sp>
          <p:nvSpPr>
            <p:cNvPr id="207" name="Google Shape;207;p24"/>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08" name="Google Shape;208;p24"/>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09" name="Google Shape;209;p24"/>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0" name="Google Shape;210;p24"/>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11" name="Google Shape;211;p24"/>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12" name="Google Shape;212;p24"/>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13" name="Google Shape;213;p24"/>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14" name="Google Shape;214;p24"/>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15" name="Google Shape;215;p24"/>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701C7F"/>
            </a:solidFill>
            <a:ln>
              <a:noFill/>
            </a:ln>
          </p:spPr>
        </p:sp>
        <p:sp>
          <p:nvSpPr>
            <p:cNvPr id="216" name="Google Shape;216;p24"/>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17" name="Google Shape;217;p24"/>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18" name="Google Shape;218;p24"/>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19" name="Google Shape;219;p24"/>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761E86"/>
            </a:solidFill>
            <a:ln>
              <a:noFill/>
            </a:ln>
          </p:spPr>
        </p:sp>
        <p:sp>
          <p:nvSpPr>
            <p:cNvPr id="220" name="Google Shape;220;p24"/>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7F2090"/>
            </a:solidFill>
            <a:ln>
              <a:noFill/>
            </a:ln>
          </p:spPr>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UNDERSTANDING BUSINESS PROBLEMS</a:t>
            </a:r>
            <a:endParaRPr sz="2700"/>
          </a:p>
        </p:txBody>
      </p:sp>
      <p:sp>
        <p:nvSpPr>
          <p:cNvPr id="226" name="Google Shape;226;p25"/>
          <p:cNvSpPr txBox="1"/>
          <p:nvPr/>
        </p:nvSpPr>
        <p:spPr>
          <a:xfrm>
            <a:off x="5179800" y="762450"/>
            <a:ext cx="3243600" cy="35280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SzPts val="2100"/>
              <a:buChar char="●"/>
            </a:pPr>
            <a:r>
              <a:rPr lang="en" sz="2100"/>
              <a:t>Understand the business and client objectives to be met.</a:t>
            </a:r>
            <a:endParaRPr sz="2100"/>
          </a:p>
          <a:p>
            <a:pPr indent="-361950" lvl="0" marL="457200" rtl="0" algn="l">
              <a:lnSpc>
                <a:spcPct val="115000"/>
              </a:lnSpc>
              <a:spcBef>
                <a:spcPts val="0"/>
              </a:spcBef>
              <a:spcAft>
                <a:spcPts val="0"/>
              </a:spcAft>
              <a:buSzPts val="2100"/>
              <a:buChar char="●"/>
            </a:pPr>
            <a:r>
              <a:rPr lang="en" sz="2100"/>
              <a:t>Get the scenario of the business and the data you would need.</a:t>
            </a:r>
            <a:endParaRPr sz="2100"/>
          </a:p>
          <a:p>
            <a:pPr indent="-361950" lvl="0" marL="457200" rtl="0" algn="l">
              <a:lnSpc>
                <a:spcPct val="115000"/>
              </a:lnSpc>
              <a:spcBef>
                <a:spcPts val="0"/>
              </a:spcBef>
              <a:spcAft>
                <a:spcPts val="0"/>
              </a:spcAft>
              <a:buSzPts val="2100"/>
              <a:buChar char="●"/>
            </a:pPr>
            <a:r>
              <a:rPr lang="en" sz="2100"/>
              <a:t>Detailed planning of the requirements.</a:t>
            </a:r>
            <a:endParaRPr sz="2100"/>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